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8"/>
  </p:notesMasterIdLst>
  <p:sldIdLst>
    <p:sldId id="358" r:id="rId3"/>
    <p:sldId id="360" r:id="rId4"/>
    <p:sldId id="264" r:id="rId5"/>
    <p:sldId id="265" r:id="rId6"/>
    <p:sldId id="266" r:id="rId7"/>
    <p:sldId id="361" r:id="rId8"/>
    <p:sldId id="267" r:id="rId9"/>
    <p:sldId id="268" r:id="rId10"/>
    <p:sldId id="359" r:id="rId11"/>
    <p:sldId id="261" r:id="rId12"/>
    <p:sldId id="257" r:id="rId13"/>
    <p:sldId id="258" r:id="rId14"/>
    <p:sldId id="259" r:id="rId15"/>
    <p:sldId id="260" r:id="rId16"/>
    <p:sldId id="262" r:id="rId17"/>
  </p:sldIdLst>
  <p:sldSz cx="12192000" cy="6858000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8000"/>
    <a:srgbClr val="33CC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08" autoAdjust="0"/>
    <p:restoredTop sz="87312" autoAdjust="0"/>
  </p:normalViewPr>
  <p:slideViewPr>
    <p:cSldViewPr snapToGrid="0">
      <p:cViewPr varScale="1">
        <p:scale>
          <a:sx n="75" d="100"/>
          <a:sy n="75" d="100"/>
        </p:scale>
        <p:origin x="936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 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B723537-D0B1-4440-BE4F-4A8D9B9166EC}" type="datetimeFigureOut">
              <a:rPr lang="tr-TR" smtClean="0"/>
              <a:t>6.03.2024</a:t>
            </a:fld>
            <a:endParaRPr lang="tr-TR"/>
          </a:p>
        </p:txBody>
      </p:sp>
      <p:sp>
        <p:nvSpPr>
          <p:cNvPr id="4" name="Slayt Resmi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6" name="Alt 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F4740A1-2512-4AA5-A421-CC4465BFA44E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5967991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7">
          <a:extLst>
            <a:ext uri="{FF2B5EF4-FFF2-40B4-BE49-F238E27FC236}">
              <a16:creationId xmlns:a16="http://schemas.microsoft.com/office/drawing/2014/main" id="{C231E173-EB1A-744F-1B69-389B90041C6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Shape 108">
            <a:extLst>
              <a:ext uri="{FF2B5EF4-FFF2-40B4-BE49-F238E27FC236}">
                <a16:creationId xmlns:a16="http://schemas.microsoft.com/office/drawing/2014/main" id="{BEDDB48F-2120-DB13-6566-F26DDC6D3A89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9" name="Shape 109">
            <a:extLst>
              <a:ext uri="{FF2B5EF4-FFF2-40B4-BE49-F238E27FC236}">
                <a16:creationId xmlns:a16="http://schemas.microsoft.com/office/drawing/2014/main" id="{A7672430-0436-EB7A-524A-FF2853646A0B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27176387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Resmi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1" dirty="0" err="1"/>
              <a:t>Sürdürülebilirlik</a:t>
            </a:r>
            <a:r>
              <a:rPr lang="en-US" sz="1200" b="1" dirty="0"/>
              <a:t> </a:t>
            </a:r>
            <a:r>
              <a:rPr lang="en-US" sz="1200" b="1" dirty="0" err="1"/>
              <a:t>Kalkınma</a:t>
            </a:r>
            <a:r>
              <a:rPr lang="en-US" sz="1200" b="1" dirty="0"/>
              <a:t> </a:t>
            </a:r>
            <a:r>
              <a:rPr lang="en-US" sz="1200" b="1" dirty="0" err="1"/>
              <a:t>Amaçları</a:t>
            </a:r>
            <a:endParaRPr lang="en-US" sz="1200" b="1" dirty="0"/>
          </a:p>
          <a:p>
            <a:r>
              <a:rPr lang="en-US" sz="1200" b="1" dirty="0" err="1"/>
              <a:t>Avrupa</a:t>
            </a:r>
            <a:r>
              <a:rPr lang="en-US" sz="1200" b="1" dirty="0"/>
              <a:t> </a:t>
            </a:r>
            <a:r>
              <a:rPr lang="en-US" sz="1200" b="1" dirty="0" err="1"/>
              <a:t>Birliği</a:t>
            </a:r>
            <a:r>
              <a:rPr lang="en-US" sz="1200" b="1" dirty="0"/>
              <a:t> Yeşil </a:t>
            </a:r>
            <a:r>
              <a:rPr lang="en-US" sz="1200" b="1" dirty="0" err="1"/>
              <a:t>Mutabakatı</a:t>
            </a:r>
            <a:endParaRPr lang="en-US" sz="1200" b="1" dirty="0"/>
          </a:p>
          <a:p>
            <a:r>
              <a:rPr lang="en-US" sz="1200" b="1" dirty="0"/>
              <a:t>Ticaret </a:t>
            </a:r>
            <a:r>
              <a:rPr lang="en-US" sz="1200" b="1" dirty="0" err="1"/>
              <a:t>Bakanlığı</a:t>
            </a:r>
            <a:r>
              <a:rPr lang="en-US" sz="1200" b="1" dirty="0"/>
              <a:t> Yeşil </a:t>
            </a:r>
            <a:r>
              <a:rPr lang="en-US" sz="1200" b="1" dirty="0" err="1"/>
              <a:t>Mutabakat</a:t>
            </a:r>
            <a:r>
              <a:rPr lang="en-US" sz="1200" b="1" dirty="0"/>
              <a:t> </a:t>
            </a:r>
            <a:r>
              <a:rPr lang="en-US" sz="1200" b="1" dirty="0" err="1"/>
              <a:t>Eylem</a:t>
            </a:r>
            <a:r>
              <a:rPr lang="en-US" sz="1200" b="1" dirty="0"/>
              <a:t> </a:t>
            </a:r>
            <a:r>
              <a:rPr lang="en-US" sz="1200" b="1" dirty="0" err="1"/>
              <a:t>Planı</a:t>
            </a:r>
            <a:endParaRPr lang="en-US" sz="1200" b="1" dirty="0"/>
          </a:p>
          <a:p>
            <a:r>
              <a:rPr lang="en-US" sz="1200" b="1" dirty="0" err="1"/>
              <a:t>Kurumsal</a:t>
            </a:r>
            <a:r>
              <a:rPr lang="en-US" sz="1200" b="1" dirty="0"/>
              <a:t> </a:t>
            </a:r>
            <a:r>
              <a:rPr lang="en-US" sz="1200" b="1" dirty="0" err="1"/>
              <a:t>Sürdürülebilirlik</a:t>
            </a:r>
            <a:r>
              <a:rPr lang="en-US" sz="1200" b="1" dirty="0"/>
              <a:t> </a:t>
            </a:r>
            <a:r>
              <a:rPr lang="en-US" sz="1200" b="1" dirty="0" err="1"/>
              <a:t>Raporlaması</a:t>
            </a:r>
            <a:r>
              <a:rPr lang="en-US" sz="1200" b="1" dirty="0"/>
              <a:t> </a:t>
            </a:r>
            <a:r>
              <a:rPr lang="en-US" sz="1200" b="1" dirty="0" err="1"/>
              <a:t>Direktifi</a:t>
            </a:r>
            <a:r>
              <a:rPr lang="en-US" sz="1200" b="1" dirty="0"/>
              <a:t> (NFI </a:t>
            </a:r>
            <a:r>
              <a:rPr lang="en-US" sz="1200" b="1" dirty="0" err="1"/>
              <a:t>yerine</a:t>
            </a:r>
            <a:r>
              <a:rPr lang="en-US" sz="1200" b="1" dirty="0"/>
              <a:t>)</a:t>
            </a:r>
          </a:p>
          <a:p>
            <a:r>
              <a:rPr lang="en-US" sz="1200" b="1" dirty="0"/>
              <a:t>IFRS </a:t>
            </a:r>
            <a:r>
              <a:rPr lang="en-US" sz="1200" b="1" dirty="0" err="1"/>
              <a:t>Vakfı</a:t>
            </a:r>
            <a:r>
              <a:rPr lang="en-US" sz="1200" b="1" dirty="0"/>
              <a:t> </a:t>
            </a:r>
            <a:r>
              <a:rPr lang="en-US" sz="1200" b="1" dirty="0" err="1"/>
              <a:t>bünyesinde</a:t>
            </a:r>
            <a:r>
              <a:rPr lang="en-US" sz="1200" b="1" dirty="0"/>
              <a:t> </a:t>
            </a:r>
            <a:r>
              <a:rPr lang="en-US" sz="1200" b="1" dirty="0" err="1"/>
              <a:t>Uluslararası</a:t>
            </a:r>
            <a:r>
              <a:rPr lang="en-US" sz="1200" b="1" dirty="0"/>
              <a:t> </a:t>
            </a:r>
            <a:r>
              <a:rPr lang="en-US" sz="1200" b="1" dirty="0" err="1"/>
              <a:t>Sürdürülebilirlik</a:t>
            </a:r>
            <a:r>
              <a:rPr lang="en-US" sz="1200" b="1" dirty="0"/>
              <a:t> </a:t>
            </a:r>
            <a:r>
              <a:rPr lang="en-US" sz="1200" b="1" dirty="0" err="1"/>
              <a:t>Standartları</a:t>
            </a:r>
            <a:r>
              <a:rPr lang="en-US" sz="1200" b="1" dirty="0"/>
              <a:t> </a:t>
            </a:r>
            <a:r>
              <a:rPr lang="en-US" sz="1200" b="1" dirty="0" err="1"/>
              <a:t>Kurulunun</a:t>
            </a:r>
            <a:r>
              <a:rPr lang="en-US" sz="1200" b="1" dirty="0"/>
              <a:t> </a:t>
            </a:r>
            <a:r>
              <a:rPr lang="en-US" sz="1200" b="1" dirty="0" err="1"/>
              <a:t>kurulması</a:t>
            </a:r>
            <a:endParaRPr lang="en-US" sz="1200" b="1" dirty="0"/>
          </a:p>
          <a:p>
            <a:r>
              <a:rPr lang="en-US" sz="1200" b="1" dirty="0" err="1"/>
              <a:t>Uluslararası</a:t>
            </a:r>
            <a:r>
              <a:rPr lang="en-US" sz="1200" b="1" dirty="0"/>
              <a:t> </a:t>
            </a:r>
            <a:r>
              <a:rPr lang="en-US" sz="1200" b="1" dirty="0" err="1"/>
              <a:t>Sürdürülebilirlik</a:t>
            </a:r>
            <a:r>
              <a:rPr lang="en-US" sz="1200" b="1" dirty="0"/>
              <a:t> </a:t>
            </a:r>
            <a:r>
              <a:rPr lang="en-US" sz="1200" b="1" dirty="0" err="1"/>
              <a:t>Standartları</a:t>
            </a:r>
            <a:r>
              <a:rPr lang="en-US" sz="1200" b="1" dirty="0"/>
              <a:t> (IFRS S1 – IFRS S2)</a:t>
            </a:r>
          </a:p>
          <a:p>
            <a:r>
              <a:rPr lang="en-US" sz="1200" b="1" dirty="0"/>
              <a:t>Türkiye </a:t>
            </a:r>
            <a:r>
              <a:rPr lang="en-US" sz="1200" b="1" dirty="0" err="1"/>
              <a:t>Sürdürülebilirlik</a:t>
            </a:r>
            <a:r>
              <a:rPr lang="en-US" sz="1200" b="1" dirty="0"/>
              <a:t> </a:t>
            </a:r>
            <a:r>
              <a:rPr lang="en-US" sz="1200" b="1" dirty="0" err="1"/>
              <a:t>Standartları</a:t>
            </a:r>
            <a:endParaRPr lang="tr-TR" sz="1200" b="1" dirty="0"/>
          </a:p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4740A1-2512-4AA5-A421-CC4465BFA44E}" type="slidenum">
              <a:rPr lang="tr-TR" smtClean="0"/>
              <a:t>11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9360538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Resmi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4740A1-2512-4AA5-A421-CC4465BFA44E}" type="slidenum">
              <a:rPr lang="tr-TR" smtClean="0"/>
              <a:t>14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04804250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Resmi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4740A1-2512-4AA5-A421-CC4465BFA44E}" type="slidenum">
              <a:rPr lang="tr-TR" smtClean="0"/>
              <a:t>15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4525387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Shape 108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9" name="Shape 10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1685745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Shape 108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9" name="Shape 10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402199438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Shape 108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9" name="Shape 10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63529703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7">
          <a:extLst>
            <a:ext uri="{FF2B5EF4-FFF2-40B4-BE49-F238E27FC236}">
              <a16:creationId xmlns:a16="http://schemas.microsoft.com/office/drawing/2014/main" id="{A6227025-ABEB-0AF5-2098-1E92A5A3EF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Shape 108">
            <a:extLst>
              <a:ext uri="{FF2B5EF4-FFF2-40B4-BE49-F238E27FC236}">
                <a16:creationId xmlns:a16="http://schemas.microsoft.com/office/drawing/2014/main" id="{3DE76E3B-E130-9C35-F3B1-7625D5622FA0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9" name="Shape 109">
            <a:extLst>
              <a:ext uri="{FF2B5EF4-FFF2-40B4-BE49-F238E27FC236}">
                <a16:creationId xmlns:a16="http://schemas.microsoft.com/office/drawing/2014/main" id="{9172E83D-91D7-5251-37C2-25D52FD9EFD6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96673672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Shape 108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9" name="Shape 10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22819693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Shape 108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9" name="Shape 10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03612214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7">
          <a:extLst>
            <a:ext uri="{FF2B5EF4-FFF2-40B4-BE49-F238E27FC236}">
              <a16:creationId xmlns:a16="http://schemas.microsoft.com/office/drawing/2014/main" id="{136037DB-E5F7-2ADA-89EA-56FF6FA809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Shape 108">
            <a:extLst>
              <a:ext uri="{FF2B5EF4-FFF2-40B4-BE49-F238E27FC236}">
                <a16:creationId xmlns:a16="http://schemas.microsoft.com/office/drawing/2014/main" id="{0CE8D9FD-5D21-5F28-E2FD-12DE508C24A7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9" name="Shape 109">
            <a:extLst>
              <a:ext uri="{FF2B5EF4-FFF2-40B4-BE49-F238E27FC236}">
                <a16:creationId xmlns:a16="http://schemas.microsoft.com/office/drawing/2014/main" id="{BB1CC2A2-572C-3D10-DC9C-3DA1F921BE56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25987004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Resmi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4740A1-2512-4AA5-A421-CC4465BFA44E}" type="slidenum">
              <a:rPr lang="tr-TR" smtClean="0"/>
              <a:t>10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8713422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826EAAA9-1D1D-986E-3828-B708E1BC9A1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Alt Başlık 2">
            <a:extLst>
              <a:ext uri="{FF2B5EF4-FFF2-40B4-BE49-F238E27FC236}">
                <a16:creationId xmlns:a16="http://schemas.microsoft.com/office/drawing/2014/main" id="{F7321BFA-CA50-EB1E-8FF4-BAF574D3456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r-TR"/>
              <a:t>Asıl alt başlık stilini düzenlemek için tıklayın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id="{F6F6A426-1E34-411E-94E6-5D59CAD622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02940C40-ADDE-CD75-9043-8FB3D98F9E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/>
              <a:t>İZMİR SMMMO / 18. Türkiye Muhasebe Standartları Sempozyumu / 03-07 MART 2024 / KIBRIS  </a:t>
            </a:r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36D6D21E-AB91-95AF-F1C3-79EFF5A2C5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F54233-C78F-438B-8EEB-1168ABBA265C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6576671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606E7D6A-E7D2-346C-AE50-CB414ED3B7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Dikey Metin Yer Tutucusu 2">
            <a:extLst>
              <a:ext uri="{FF2B5EF4-FFF2-40B4-BE49-F238E27FC236}">
                <a16:creationId xmlns:a16="http://schemas.microsoft.com/office/drawing/2014/main" id="{468382FA-9C78-EEEA-538A-7AC6D1A1DFE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id="{11620313-5E0E-3ADC-C185-138A6513E2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E4E31528-CAB5-812D-23FE-229B8B2486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/>
              <a:t>İZMİR SMMMO / 18. Türkiye Muhasebe Standartları Sempozyumu / 03-07 MART 2024 / KIBRIS  </a:t>
            </a:r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23B5B621-4270-0AEA-E923-DC2DDF6EBF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F54233-C78F-438B-8EEB-1168ABBA265C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2114737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>
            <a:extLst>
              <a:ext uri="{FF2B5EF4-FFF2-40B4-BE49-F238E27FC236}">
                <a16:creationId xmlns:a16="http://schemas.microsoft.com/office/drawing/2014/main" id="{98267169-FC5C-D014-F6D6-0ABE0B53E0D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Dikey Metin Yer Tutucusu 2">
            <a:extLst>
              <a:ext uri="{FF2B5EF4-FFF2-40B4-BE49-F238E27FC236}">
                <a16:creationId xmlns:a16="http://schemas.microsoft.com/office/drawing/2014/main" id="{9F91A65F-8005-803C-D0CD-B277317DBEB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id="{D78C4E58-9A0B-DFC6-2F04-391B3DED92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CF84636B-F1F7-857A-173E-EEA20BB100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/>
              <a:t>İZMİR SMMMO / 18. Türkiye Muhasebe Standartları Sempozyumu / 03-07 MART 2024 / KIBRIS  </a:t>
            </a:r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3B6CE767-CD1A-303F-43BD-5EFA0DFFEA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F54233-C78F-438B-8EEB-1168ABBA265C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51795768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9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1"/>
            <a:ext cx="8825659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1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7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13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3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/>
              <a:t>Asıl alt başlık stilini düzenlemek için tıklayın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İZMİR SMMMO / 18. Türkiye Muhasebe Standartları Sempozyumu / 03-07 MART 2024 / KIBRIS  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4677880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İZMİR SMMMO / 18. Türkiye Muhasebe Standartları Sempozyumu / 03-07 MART 2024 / KIBRIS  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0883118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 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7" y="2861734"/>
            <a:ext cx="882565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189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İZMİR SMMMO / 18. Türkiye Muhasebe Standartları Sempozyumu / 03-07 MART 2024 / KIBRIS  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4492736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3313" y="2060576"/>
            <a:ext cx="4396339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54494" y="2056092"/>
            <a:ext cx="4396341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İZMİR SMMMO / 18. Türkiye Muhasebe Standartları Sempozyumu / 03-07 MART 2024 / KIBRIS  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8891276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3" y="1905001"/>
            <a:ext cx="4396339" cy="576263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3313" y="2514600"/>
            <a:ext cx="4396339" cy="3741739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4496" y="1905001"/>
            <a:ext cx="4396339" cy="576263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54496" y="2514600"/>
            <a:ext cx="4396339" cy="3741739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İZMİR SMMMO / 18. Türkiye Muhasebe Standartları Sempozyumu / 03-07 MART 2024 / KIBRIS  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6119123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İZMİR SMMMO / 18. Türkiye Muhasebe Standartları Sempozyumu / 03-07 MART 2024 / KIBRIS  </a:t>
            </a:r>
            <a:endParaRPr lang="en-US" dirty="0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7543094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İZMİR SMMMO / 18. Türkiye Muhasebe Standartları Sempozyumu / 03-07 MART 2024 / KIBRIS  </a:t>
            </a:r>
            <a:endParaRPr lang="en-US" dirty="0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1082041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3" y="1447800"/>
            <a:ext cx="3401064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616" y="1447800"/>
            <a:ext cx="5195997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129282"/>
            <a:ext cx="3401063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189" indent="0">
              <a:buNone/>
              <a:defRPr sz="1200"/>
            </a:lvl2pPr>
            <a:lvl3pPr marL="914377" indent="0">
              <a:buNone/>
              <a:defRPr sz="1000"/>
            </a:lvl3pPr>
            <a:lvl4pPr marL="1371566" indent="0">
              <a:buNone/>
              <a:defRPr sz="900"/>
            </a:lvl4pPr>
            <a:lvl5pPr marL="1828754" indent="0">
              <a:buNone/>
              <a:defRPr sz="900"/>
            </a:lvl5pPr>
            <a:lvl6pPr marL="2285943" indent="0">
              <a:buNone/>
              <a:defRPr sz="900"/>
            </a:lvl6pPr>
            <a:lvl7pPr marL="2743131" indent="0">
              <a:buNone/>
              <a:defRPr sz="900"/>
            </a:lvl7pPr>
            <a:lvl8pPr marL="3200320" indent="0">
              <a:buNone/>
              <a:defRPr sz="900"/>
            </a:lvl8pPr>
            <a:lvl9pPr marL="3657509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İZMİR SMMMO / 18. Türkiye Muhasebe Standartları Sempozyumu / 03-07 MART 2024 / KIBRIS  </a:t>
            </a:r>
            <a:endParaRPr lang="en-US" dirty="0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671984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DA77A0E8-B820-6B49-83C7-3117173000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334B8C1A-25FD-EE13-0710-60584D91A0D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id="{A7D891A6-D9D7-04EB-20EA-B329460F5B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F9061DDD-73E0-D953-F17D-CCAEA70387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/>
              <a:t>İZMİR SMMMO / 18. Türkiye Muhasebe Standartları Sempozyumu / 03-07 MART 2024 / KIBRIS  </a:t>
            </a:r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C83FEB97-FC69-65EC-ACA6-3B862788A8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F54233-C78F-438B-8EEB-1168ABBA265C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23909948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854192"/>
            <a:ext cx="5092907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49547" y="1143000"/>
            <a:ext cx="3200400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189" indent="0">
              <a:buNone/>
              <a:defRPr sz="1600"/>
            </a:lvl2pPr>
            <a:lvl3pPr marL="914377" indent="0">
              <a:buNone/>
              <a:defRPr sz="1600"/>
            </a:lvl3pPr>
            <a:lvl4pPr marL="1371566" indent="0">
              <a:buNone/>
              <a:defRPr sz="1600"/>
            </a:lvl4pPr>
            <a:lvl5pPr marL="1828754" indent="0">
              <a:buNone/>
              <a:defRPr sz="1600"/>
            </a:lvl5pPr>
            <a:lvl6pPr marL="2285943" indent="0">
              <a:buNone/>
              <a:defRPr sz="1600"/>
            </a:lvl6pPr>
            <a:lvl7pPr marL="2743131" indent="0">
              <a:buNone/>
              <a:defRPr sz="1600"/>
            </a:lvl7pPr>
            <a:lvl8pPr marL="3200320" indent="0">
              <a:buNone/>
              <a:defRPr sz="1600"/>
            </a:lvl8pPr>
            <a:lvl9pPr marL="3657509" indent="0">
              <a:buNone/>
              <a:defRPr sz="1600"/>
            </a:lvl9pPr>
          </a:lstStyle>
          <a:p>
            <a:r>
              <a:rPr lang="tr-TR"/>
              <a:t>Resim eklemek için simgeye tıklayın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5" y="3657600"/>
            <a:ext cx="5084979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189" indent="0">
              <a:buNone/>
              <a:defRPr sz="1200"/>
            </a:lvl2pPr>
            <a:lvl3pPr marL="914377" indent="0">
              <a:buNone/>
              <a:defRPr sz="1000"/>
            </a:lvl3pPr>
            <a:lvl4pPr marL="1371566" indent="0">
              <a:buNone/>
              <a:defRPr sz="900"/>
            </a:lvl4pPr>
            <a:lvl5pPr marL="1828754" indent="0">
              <a:buNone/>
              <a:defRPr sz="900"/>
            </a:lvl5pPr>
            <a:lvl6pPr marL="2285943" indent="0">
              <a:buNone/>
              <a:defRPr sz="900"/>
            </a:lvl6pPr>
            <a:lvl7pPr marL="2743131" indent="0">
              <a:buNone/>
              <a:defRPr sz="900"/>
            </a:lvl7pPr>
            <a:lvl8pPr marL="3200320" indent="0">
              <a:buNone/>
              <a:defRPr sz="900"/>
            </a:lvl8pPr>
            <a:lvl9pPr marL="3657509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İZMİR SMMMO / 18. Türkiye Muhasebe Standartları Sempozyumu / 03-07 MART 2024 / KIBRIS  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7237745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Yazılı Panoramik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7" y="4800587"/>
            <a:ext cx="8825657" cy="566739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9" cy="3640667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189" indent="0">
              <a:buNone/>
              <a:defRPr sz="1600"/>
            </a:lvl2pPr>
            <a:lvl3pPr marL="914377" indent="0">
              <a:buNone/>
              <a:defRPr sz="1600"/>
            </a:lvl3pPr>
            <a:lvl4pPr marL="1371566" indent="0">
              <a:buNone/>
              <a:defRPr sz="1600"/>
            </a:lvl4pPr>
            <a:lvl5pPr marL="1828754" indent="0">
              <a:buNone/>
              <a:defRPr sz="1600"/>
            </a:lvl5pPr>
            <a:lvl6pPr marL="2285943" indent="0">
              <a:buNone/>
              <a:defRPr sz="1600"/>
            </a:lvl6pPr>
            <a:lvl7pPr marL="2743131" indent="0">
              <a:buNone/>
              <a:defRPr sz="1600"/>
            </a:lvl7pPr>
            <a:lvl8pPr marL="3200320" indent="0">
              <a:buNone/>
              <a:defRPr sz="1600"/>
            </a:lvl8pPr>
            <a:lvl9pPr marL="3657509" indent="0">
              <a:buNone/>
              <a:defRPr sz="1600"/>
            </a:lvl9pPr>
          </a:lstStyle>
          <a:p>
            <a:r>
              <a:rPr lang="tr-TR"/>
              <a:t>Resim eklemek için simgeye tıklayın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6" y="536732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189" indent="0">
              <a:buNone/>
              <a:defRPr sz="1200"/>
            </a:lvl2pPr>
            <a:lvl3pPr marL="914377" indent="0">
              <a:buNone/>
              <a:defRPr sz="1000"/>
            </a:lvl3pPr>
            <a:lvl4pPr marL="1371566" indent="0">
              <a:buNone/>
              <a:defRPr sz="900"/>
            </a:lvl4pPr>
            <a:lvl5pPr marL="1828754" indent="0">
              <a:buNone/>
              <a:defRPr sz="900"/>
            </a:lvl5pPr>
            <a:lvl6pPr marL="2285943" indent="0">
              <a:buNone/>
              <a:defRPr sz="900"/>
            </a:lvl6pPr>
            <a:lvl7pPr marL="2743131" indent="0">
              <a:buNone/>
              <a:defRPr sz="900"/>
            </a:lvl7pPr>
            <a:lvl8pPr marL="3200320" indent="0">
              <a:buNone/>
              <a:defRPr sz="900"/>
            </a:lvl8pPr>
            <a:lvl9pPr marL="3657509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İZMİR SMMMO / 18. Türkiye Muhasebe Standartları Sempozyumu / 03-07 MART 2024 / KIBRIS  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0137372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şlık ve Resim Yazıs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5" y="1447800"/>
            <a:ext cx="8825659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5" y="3657600"/>
            <a:ext cx="8825659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189" indent="0">
              <a:buNone/>
              <a:defRPr sz="1200"/>
            </a:lvl2pPr>
            <a:lvl3pPr marL="914377" indent="0">
              <a:buNone/>
              <a:defRPr sz="1000"/>
            </a:lvl3pPr>
            <a:lvl4pPr marL="1371566" indent="0">
              <a:buNone/>
              <a:defRPr sz="900"/>
            </a:lvl4pPr>
            <a:lvl5pPr marL="1828754" indent="0">
              <a:buNone/>
              <a:defRPr sz="900"/>
            </a:lvl5pPr>
            <a:lvl6pPr marL="2285943" indent="0">
              <a:buNone/>
              <a:defRPr sz="900"/>
            </a:lvl6pPr>
            <a:lvl7pPr marL="2743131" indent="0">
              <a:buNone/>
              <a:defRPr sz="900"/>
            </a:lvl7pPr>
            <a:lvl8pPr marL="3200320" indent="0">
              <a:buNone/>
              <a:defRPr sz="900"/>
            </a:lvl8pPr>
            <a:lvl9pPr marL="3657509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İZMİR SMMMO / 18. Türkiye Muhasebe Standartları Sempozyumu / 03-07 MART 2024 / KIBRIS  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7260090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Resim Yazılı Alın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1" y="1447801"/>
            <a:ext cx="7999315" cy="2323375"/>
          </a:xfrm>
        </p:spPr>
        <p:txBody>
          <a:bodyPr/>
          <a:lstStyle>
            <a:lvl1pPr>
              <a:defRPr sz="4800"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14"/>
          </p:nvPr>
        </p:nvSpPr>
        <p:spPr>
          <a:xfrm>
            <a:off x="1930401" y="3771174"/>
            <a:ext cx="7279649" cy="342175"/>
          </a:xfrm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bg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189" indent="0">
              <a:buNone/>
              <a:defRPr sz="1200"/>
            </a:lvl2pPr>
            <a:lvl3pPr marL="914377" indent="0">
              <a:buNone/>
              <a:defRPr sz="1000"/>
            </a:lvl3pPr>
            <a:lvl4pPr marL="1371566" indent="0">
              <a:buNone/>
              <a:defRPr sz="900"/>
            </a:lvl4pPr>
            <a:lvl5pPr marL="1828754" indent="0">
              <a:buNone/>
              <a:defRPr sz="900"/>
            </a:lvl5pPr>
            <a:lvl6pPr marL="2285943" indent="0">
              <a:buNone/>
              <a:defRPr sz="900"/>
            </a:lvl6pPr>
            <a:lvl7pPr marL="2743131" indent="0">
              <a:buNone/>
              <a:defRPr sz="900"/>
            </a:lvl7pPr>
            <a:lvl8pPr marL="3200320" indent="0">
              <a:buNone/>
              <a:defRPr sz="900"/>
            </a:lvl8pPr>
            <a:lvl9pPr marL="3657509" indent="0">
              <a:buNone/>
              <a:defRPr sz="900"/>
            </a:lvl9pPr>
          </a:lstStyle>
          <a:p>
            <a:pPr marL="0" lvl="0" indent="0">
              <a:buNone/>
            </a:pPr>
            <a:r>
              <a:rPr lang="tr-TR"/>
              <a:t>Asıl metin stillerini düzenlemek için tıklayın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5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189" indent="0">
              <a:buNone/>
              <a:defRPr sz="1200"/>
            </a:lvl2pPr>
            <a:lvl3pPr marL="914377" indent="0">
              <a:buNone/>
              <a:defRPr sz="1000"/>
            </a:lvl3pPr>
            <a:lvl4pPr marL="1371566" indent="0">
              <a:buNone/>
              <a:defRPr sz="900"/>
            </a:lvl4pPr>
            <a:lvl5pPr marL="1828754" indent="0">
              <a:buNone/>
              <a:defRPr sz="900"/>
            </a:lvl5pPr>
            <a:lvl6pPr marL="2285943" indent="0">
              <a:buNone/>
              <a:defRPr sz="900"/>
            </a:lvl6pPr>
            <a:lvl7pPr marL="2743131" indent="0">
              <a:buNone/>
              <a:defRPr sz="900"/>
            </a:lvl7pPr>
            <a:lvl8pPr marL="3200320" indent="0">
              <a:buNone/>
              <a:defRPr sz="900"/>
            </a:lvl8pPr>
            <a:lvl9pPr marL="3657509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İZMİR SMMMO / 18. Türkiye Muhasebe Standartları Sempozyumu / 03-07 MART 2024 / KIBRIS  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898295" y="971253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sz="12200" dirty="0"/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330491" y="2613788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sz="12200" dirty="0"/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67364293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İsim Kar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5" y="3124202"/>
            <a:ext cx="8825660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189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İZMİR SMMMO / 18. Türkiye Muhasebe Standartları Sempozyumu / 03-07 MART 2024 / KIBRIS  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0281622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Sütu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2947" y="1981201"/>
            <a:ext cx="2946867" cy="576263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652463" y="2667000"/>
            <a:ext cx="2927351" cy="358933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189" indent="0">
              <a:buNone/>
              <a:defRPr sz="1200"/>
            </a:lvl2pPr>
            <a:lvl3pPr marL="914377" indent="0">
              <a:buNone/>
              <a:defRPr sz="1000"/>
            </a:lvl3pPr>
            <a:lvl4pPr marL="1371566" indent="0">
              <a:buNone/>
              <a:defRPr sz="900"/>
            </a:lvl4pPr>
            <a:lvl5pPr marL="1828754" indent="0">
              <a:buNone/>
              <a:defRPr sz="900"/>
            </a:lvl5pPr>
            <a:lvl6pPr marL="2285943" indent="0">
              <a:buNone/>
              <a:defRPr sz="900"/>
            </a:lvl6pPr>
            <a:lvl7pPr marL="2743131" indent="0">
              <a:buNone/>
              <a:defRPr sz="900"/>
            </a:lvl7pPr>
            <a:lvl8pPr marL="3200320" indent="0">
              <a:buNone/>
              <a:defRPr sz="900"/>
            </a:lvl8pPr>
            <a:lvl9pPr marL="3657509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3661" y="1981201"/>
            <a:ext cx="2936241" cy="576263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3873105" y="2667000"/>
            <a:ext cx="2946795" cy="358933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189" indent="0">
              <a:buNone/>
              <a:defRPr sz="1200"/>
            </a:lvl2pPr>
            <a:lvl3pPr marL="914377" indent="0">
              <a:buNone/>
              <a:defRPr sz="1000"/>
            </a:lvl3pPr>
            <a:lvl4pPr marL="1371566" indent="0">
              <a:buNone/>
              <a:defRPr sz="900"/>
            </a:lvl4pPr>
            <a:lvl5pPr marL="1828754" indent="0">
              <a:buNone/>
              <a:defRPr sz="900"/>
            </a:lvl5pPr>
            <a:lvl6pPr marL="2285943" indent="0">
              <a:buNone/>
              <a:defRPr sz="900"/>
            </a:lvl6pPr>
            <a:lvl7pPr marL="2743131" indent="0">
              <a:buNone/>
              <a:defRPr sz="900"/>
            </a:lvl7pPr>
            <a:lvl8pPr marL="3200320" indent="0">
              <a:buNone/>
              <a:defRPr sz="900"/>
            </a:lvl8pPr>
            <a:lvl9pPr marL="3657509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1" y="1981201"/>
            <a:ext cx="2932113" cy="576263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124701" y="2667000"/>
            <a:ext cx="2932113" cy="358933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189" indent="0">
              <a:buNone/>
              <a:defRPr sz="1200"/>
            </a:lvl2pPr>
            <a:lvl3pPr marL="914377" indent="0">
              <a:buNone/>
              <a:defRPr sz="1000"/>
            </a:lvl3pPr>
            <a:lvl4pPr marL="1371566" indent="0">
              <a:buNone/>
              <a:defRPr sz="900"/>
            </a:lvl4pPr>
            <a:lvl5pPr marL="1828754" indent="0">
              <a:buNone/>
              <a:defRPr sz="900"/>
            </a:lvl5pPr>
            <a:lvl6pPr marL="2285943" indent="0">
              <a:buNone/>
              <a:defRPr sz="900"/>
            </a:lvl6pPr>
            <a:lvl7pPr marL="2743131" indent="0">
              <a:buNone/>
              <a:defRPr sz="900"/>
            </a:lvl7pPr>
            <a:lvl8pPr marL="3200320" indent="0">
              <a:buNone/>
              <a:defRPr sz="900"/>
            </a:lvl8pPr>
            <a:lvl9pPr marL="3657509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3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3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İZMİR SMMMO / 18. Türkiye Muhasebe Standartları Sempozyumu / 03-07 MART 2024 / KIBRIS  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0054515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Resim Sütu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2463" y="4250950"/>
            <a:ext cx="2940051" cy="576263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52463" y="2209800"/>
            <a:ext cx="2940051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189" indent="0">
              <a:buNone/>
              <a:defRPr sz="1600"/>
            </a:lvl2pPr>
            <a:lvl3pPr marL="914377" indent="0">
              <a:buNone/>
              <a:defRPr sz="1600"/>
            </a:lvl3pPr>
            <a:lvl4pPr marL="1371566" indent="0">
              <a:buNone/>
              <a:defRPr sz="1600"/>
            </a:lvl4pPr>
            <a:lvl5pPr marL="1828754" indent="0">
              <a:buNone/>
              <a:defRPr sz="1600"/>
            </a:lvl5pPr>
            <a:lvl6pPr marL="2285943" indent="0">
              <a:buNone/>
              <a:defRPr sz="1600"/>
            </a:lvl6pPr>
            <a:lvl7pPr marL="2743131" indent="0">
              <a:buNone/>
              <a:defRPr sz="1600"/>
            </a:lvl7pPr>
            <a:lvl8pPr marL="3200320" indent="0">
              <a:buNone/>
              <a:defRPr sz="1600"/>
            </a:lvl8pPr>
            <a:lvl9pPr marL="3657509" indent="0">
              <a:buNone/>
              <a:defRPr sz="1600"/>
            </a:lvl9pPr>
          </a:lstStyle>
          <a:p>
            <a:r>
              <a:rPr lang="tr-TR"/>
              <a:t>Resim eklemek için simgeye tıklayın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652463" y="4827212"/>
            <a:ext cx="2940051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189" indent="0">
              <a:buNone/>
              <a:defRPr sz="1200"/>
            </a:lvl2pPr>
            <a:lvl3pPr marL="914377" indent="0">
              <a:buNone/>
              <a:defRPr sz="1000"/>
            </a:lvl3pPr>
            <a:lvl4pPr marL="1371566" indent="0">
              <a:buNone/>
              <a:defRPr sz="900"/>
            </a:lvl4pPr>
            <a:lvl5pPr marL="1828754" indent="0">
              <a:buNone/>
              <a:defRPr sz="900"/>
            </a:lvl5pPr>
            <a:lvl6pPr marL="2285943" indent="0">
              <a:buNone/>
              <a:defRPr sz="900"/>
            </a:lvl6pPr>
            <a:lvl7pPr marL="2743131" indent="0">
              <a:buNone/>
              <a:defRPr sz="900"/>
            </a:lvl7pPr>
            <a:lvl8pPr marL="3200320" indent="0">
              <a:buNone/>
              <a:defRPr sz="900"/>
            </a:lvl8pPr>
            <a:lvl9pPr marL="3657509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9376" y="4250950"/>
            <a:ext cx="2930525" cy="576263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889375" y="2209800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189" indent="0">
              <a:buNone/>
              <a:defRPr sz="1600"/>
            </a:lvl2pPr>
            <a:lvl3pPr marL="914377" indent="0">
              <a:buNone/>
              <a:defRPr sz="1600"/>
            </a:lvl3pPr>
            <a:lvl4pPr marL="1371566" indent="0">
              <a:buNone/>
              <a:defRPr sz="1600"/>
            </a:lvl4pPr>
            <a:lvl5pPr marL="1828754" indent="0">
              <a:buNone/>
              <a:defRPr sz="1600"/>
            </a:lvl5pPr>
            <a:lvl6pPr marL="2285943" indent="0">
              <a:buNone/>
              <a:defRPr sz="1600"/>
            </a:lvl6pPr>
            <a:lvl7pPr marL="2743131" indent="0">
              <a:buNone/>
              <a:defRPr sz="1600"/>
            </a:lvl7pPr>
            <a:lvl8pPr marL="3200320" indent="0">
              <a:buNone/>
              <a:defRPr sz="1600"/>
            </a:lvl8pPr>
            <a:lvl9pPr marL="3657509" indent="0">
              <a:buNone/>
              <a:defRPr sz="1600"/>
            </a:lvl9pPr>
          </a:lstStyle>
          <a:p>
            <a:r>
              <a:rPr lang="tr-TR"/>
              <a:t>Resim eklemek için simgeye tıklayın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3888022" y="4827211"/>
            <a:ext cx="293440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189" indent="0">
              <a:buNone/>
              <a:defRPr sz="1200"/>
            </a:lvl2pPr>
            <a:lvl3pPr marL="914377" indent="0">
              <a:buNone/>
              <a:defRPr sz="1000"/>
            </a:lvl3pPr>
            <a:lvl4pPr marL="1371566" indent="0">
              <a:buNone/>
              <a:defRPr sz="900"/>
            </a:lvl4pPr>
            <a:lvl5pPr marL="1828754" indent="0">
              <a:buNone/>
              <a:defRPr sz="900"/>
            </a:lvl5pPr>
            <a:lvl6pPr marL="2285943" indent="0">
              <a:buNone/>
              <a:defRPr sz="900"/>
            </a:lvl6pPr>
            <a:lvl7pPr marL="2743131" indent="0">
              <a:buNone/>
              <a:defRPr sz="900"/>
            </a:lvl7pPr>
            <a:lvl8pPr marL="3200320" indent="0">
              <a:buNone/>
              <a:defRPr sz="900"/>
            </a:lvl8pPr>
            <a:lvl9pPr marL="3657509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1" y="4250950"/>
            <a:ext cx="2932113" cy="576263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124701" y="2209800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189" indent="0">
              <a:buNone/>
              <a:defRPr sz="1600"/>
            </a:lvl2pPr>
            <a:lvl3pPr marL="914377" indent="0">
              <a:buNone/>
              <a:defRPr sz="1600"/>
            </a:lvl3pPr>
            <a:lvl4pPr marL="1371566" indent="0">
              <a:buNone/>
              <a:defRPr sz="1600"/>
            </a:lvl4pPr>
            <a:lvl5pPr marL="1828754" indent="0">
              <a:buNone/>
              <a:defRPr sz="1600"/>
            </a:lvl5pPr>
            <a:lvl6pPr marL="2285943" indent="0">
              <a:buNone/>
              <a:defRPr sz="1600"/>
            </a:lvl6pPr>
            <a:lvl7pPr marL="2743131" indent="0">
              <a:buNone/>
              <a:defRPr sz="1600"/>
            </a:lvl7pPr>
            <a:lvl8pPr marL="3200320" indent="0">
              <a:buNone/>
              <a:defRPr sz="1600"/>
            </a:lvl8pPr>
            <a:lvl9pPr marL="3657509" indent="0">
              <a:buNone/>
              <a:defRPr sz="1600"/>
            </a:lvl9pPr>
          </a:lstStyle>
          <a:p>
            <a:r>
              <a:rPr lang="tr-TR"/>
              <a:t>Resim eklemek için simgeye tıklayın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124576" y="4827208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189" indent="0">
              <a:buNone/>
              <a:defRPr sz="1200"/>
            </a:lvl2pPr>
            <a:lvl3pPr marL="914377" indent="0">
              <a:buNone/>
              <a:defRPr sz="1000"/>
            </a:lvl3pPr>
            <a:lvl4pPr marL="1371566" indent="0">
              <a:buNone/>
              <a:defRPr sz="900"/>
            </a:lvl4pPr>
            <a:lvl5pPr marL="1828754" indent="0">
              <a:buNone/>
              <a:defRPr sz="900"/>
            </a:lvl5pPr>
            <a:lvl6pPr marL="2285943" indent="0">
              <a:buNone/>
              <a:defRPr sz="900"/>
            </a:lvl6pPr>
            <a:lvl7pPr marL="2743131" indent="0">
              <a:buNone/>
              <a:defRPr sz="900"/>
            </a:lvl7pPr>
            <a:lvl8pPr marL="3200320" indent="0">
              <a:buNone/>
              <a:defRPr sz="900"/>
            </a:lvl8pPr>
            <a:lvl9pPr marL="3657509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3726143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6962227" y="2133600"/>
            <a:ext cx="0" cy="3966883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İZMİR SMMMO / 18. Türkiye Muhasebe Standartları Sempozyumu / 03-07 MART 2024 / KIBRIS  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2022403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İZMİR SMMMO / 18. Türkiye Muhasebe Standartları Sempozyumu / 03-07 MART 2024 / KIBRIS  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57345372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304213" y="430214"/>
            <a:ext cx="1752601" cy="5826125"/>
          </a:xfrm>
        </p:spPr>
        <p:txBody>
          <a:bodyPr vert="eaVert" anchor="b" anchorCtr="0"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4" y="887415"/>
            <a:ext cx="7423149" cy="5368924"/>
          </a:xfrm>
        </p:spPr>
        <p:txBody>
          <a:bodyPr vert="eaVert"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İZMİR SMMMO / 18. Türkiye Muhasebe Standartları Sempozyumu / 03-07 MART 2024 / KIBRIS  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29000457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ColTx">
  <p:cSld name="Title + 2 columns"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Shape 47"/>
          <p:cNvSpPr txBox="1">
            <a:spLocks noGrp="1"/>
          </p:cNvSpPr>
          <p:nvPr>
            <p:ph type="title"/>
          </p:nvPr>
        </p:nvSpPr>
        <p:spPr>
          <a:xfrm>
            <a:off x="1528034" y="707633"/>
            <a:ext cx="4278399" cy="1371600"/>
          </a:xfrm>
          <a:prstGeom prst="rect">
            <a:avLst/>
          </a:prstGeom>
        </p:spPr>
        <p:txBody>
          <a:bodyPr lIns="91425" tIns="91425" rIns="91425" bIns="91425" anchor="ctr" anchorCtr="0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48" name="Shape 48"/>
          <p:cNvSpPr txBox="1">
            <a:spLocks noGrp="1"/>
          </p:cNvSpPr>
          <p:nvPr>
            <p:ph type="body" idx="1"/>
          </p:nvPr>
        </p:nvSpPr>
        <p:spPr>
          <a:xfrm>
            <a:off x="1528033" y="2356367"/>
            <a:ext cx="4880400" cy="4211599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buSzPct val="100000"/>
              <a:defRPr sz="2667"/>
            </a:lvl1pPr>
            <a:lvl2pPr lvl="1">
              <a:spcBef>
                <a:spcPts val="0"/>
              </a:spcBef>
              <a:buSzPct val="100000"/>
              <a:defRPr sz="2667"/>
            </a:lvl2pPr>
            <a:lvl3pPr lvl="2">
              <a:spcBef>
                <a:spcPts val="0"/>
              </a:spcBef>
              <a:buSzPct val="100000"/>
              <a:defRPr sz="2667"/>
            </a:lvl3pPr>
            <a:lvl4pPr lvl="3">
              <a:spcBef>
                <a:spcPts val="0"/>
              </a:spcBef>
              <a:buSzPct val="100000"/>
              <a:defRPr sz="2667"/>
            </a:lvl4pPr>
            <a:lvl5pPr lvl="4">
              <a:spcBef>
                <a:spcPts val="0"/>
              </a:spcBef>
              <a:buSzPct val="100000"/>
              <a:defRPr sz="2667"/>
            </a:lvl5pPr>
            <a:lvl6pPr lvl="5">
              <a:spcBef>
                <a:spcPts val="0"/>
              </a:spcBef>
              <a:buSzPct val="100000"/>
              <a:defRPr sz="2667"/>
            </a:lvl6pPr>
            <a:lvl7pPr lvl="6">
              <a:spcBef>
                <a:spcPts val="0"/>
              </a:spcBef>
              <a:buSzPct val="100000"/>
              <a:defRPr sz="2667"/>
            </a:lvl7pPr>
            <a:lvl8pPr lvl="7">
              <a:spcBef>
                <a:spcPts val="0"/>
              </a:spcBef>
              <a:buSzPct val="100000"/>
              <a:defRPr sz="2667"/>
            </a:lvl8pPr>
            <a:lvl9pPr lvl="8">
              <a:spcBef>
                <a:spcPts val="0"/>
              </a:spcBef>
              <a:buSzPct val="100000"/>
              <a:defRPr sz="2667"/>
            </a:lvl9pPr>
          </a:lstStyle>
          <a:p>
            <a:endParaRPr/>
          </a:p>
        </p:txBody>
      </p:sp>
      <p:sp>
        <p:nvSpPr>
          <p:cNvPr id="49" name="Shape 49"/>
          <p:cNvSpPr txBox="1">
            <a:spLocks noGrp="1"/>
          </p:cNvSpPr>
          <p:nvPr>
            <p:ph type="body" idx="2"/>
          </p:nvPr>
        </p:nvSpPr>
        <p:spPr>
          <a:xfrm>
            <a:off x="6702164" y="2356367"/>
            <a:ext cx="4880400" cy="4211599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buSzPct val="100000"/>
              <a:defRPr sz="2667"/>
            </a:lvl1pPr>
            <a:lvl2pPr lvl="1">
              <a:spcBef>
                <a:spcPts val="0"/>
              </a:spcBef>
              <a:buSzPct val="100000"/>
              <a:defRPr sz="2667"/>
            </a:lvl2pPr>
            <a:lvl3pPr lvl="2">
              <a:spcBef>
                <a:spcPts val="0"/>
              </a:spcBef>
              <a:buSzPct val="100000"/>
              <a:defRPr sz="2667"/>
            </a:lvl3pPr>
            <a:lvl4pPr lvl="3">
              <a:spcBef>
                <a:spcPts val="0"/>
              </a:spcBef>
              <a:buSzPct val="100000"/>
              <a:defRPr sz="2667"/>
            </a:lvl4pPr>
            <a:lvl5pPr lvl="4">
              <a:spcBef>
                <a:spcPts val="0"/>
              </a:spcBef>
              <a:buSzPct val="100000"/>
              <a:defRPr sz="2667"/>
            </a:lvl5pPr>
            <a:lvl6pPr lvl="5">
              <a:spcBef>
                <a:spcPts val="0"/>
              </a:spcBef>
              <a:buSzPct val="100000"/>
              <a:defRPr sz="2667"/>
            </a:lvl6pPr>
            <a:lvl7pPr lvl="6">
              <a:spcBef>
                <a:spcPts val="0"/>
              </a:spcBef>
              <a:buSzPct val="100000"/>
              <a:defRPr sz="2667"/>
            </a:lvl7pPr>
            <a:lvl8pPr lvl="7">
              <a:spcBef>
                <a:spcPts val="0"/>
              </a:spcBef>
              <a:buSzPct val="100000"/>
              <a:defRPr sz="2667"/>
            </a:lvl8pPr>
            <a:lvl9pPr lvl="8">
              <a:spcBef>
                <a:spcPts val="0"/>
              </a:spcBef>
              <a:buSzPct val="100000"/>
              <a:defRPr sz="2667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0353667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 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F1B069D2-D0DD-768B-79CA-ED0BFD0DED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Metin Yer Tutucusu 2">
            <a:extLst>
              <a:ext uri="{FF2B5EF4-FFF2-40B4-BE49-F238E27FC236}">
                <a16:creationId xmlns:a16="http://schemas.microsoft.com/office/drawing/2014/main" id="{FDA30F7D-47F6-B2D7-5A8E-05197FF052F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id="{8960D274-D12D-3CC4-7F80-AC15DE0F9D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2254849F-23CF-531D-ACD8-531BE5CD1F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/>
              <a:t>İZMİR SMMMO / 18. Türkiye Muhasebe Standartları Sempozyumu / 03-07 MART 2024 / KIBRIS  </a:t>
            </a:r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3F4688E3-2430-5534-1C1A-0EF806CC2B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F54233-C78F-438B-8EEB-1168ABBA265C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4150332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3BCBD946-F3D7-D6A9-481A-A6B369DB61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A89220A8-A7A4-AE9A-B9A3-1AA37B739F7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İçerik Yer Tutucusu 3">
            <a:extLst>
              <a:ext uri="{FF2B5EF4-FFF2-40B4-BE49-F238E27FC236}">
                <a16:creationId xmlns:a16="http://schemas.microsoft.com/office/drawing/2014/main" id="{7E1EFB5C-F90B-58D9-B280-B4A76EC9901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Veri Yer Tutucusu 4">
            <a:extLst>
              <a:ext uri="{FF2B5EF4-FFF2-40B4-BE49-F238E27FC236}">
                <a16:creationId xmlns:a16="http://schemas.microsoft.com/office/drawing/2014/main" id="{035EC05F-99E0-4107-ED2D-35F1E64F63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Alt Bilgi Yer Tutucusu 5">
            <a:extLst>
              <a:ext uri="{FF2B5EF4-FFF2-40B4-BE49-F238E27FC236}">
                <a16:creationId xmlns:a16="http://schemas.microsoft.com/office/drawing/2014/main" id="{07C90DA3-9F3E-FA45-88A8-EC467531C4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/>
              <a:t>İZMİR SMMMO / 18. Türkiye Muhasebe Standartları Sempozyumu / 03-07 MART 2024 / KIBRIS  </a:t>
            </a:r>
          </a:p>
        </p:txBody>
      </p:sp>
      <p:sp>
        <p:nvSpPr>
          <p:cNvPr id="7" name="Slayt Numarası Yer Tutucusu 6">
            <a:extLst>
              <a:ext uri="{FF2B5EF4-FFF2-40B4-BE49-F238E27FC236}">
                <a16:creationId xmlns:a16="http://schemas.microsoft.com/office/drawing/2014/main" id="{E7532AEB-5A27-F7DA-FA44-8A0BB31719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F54233-C78F-438B-8EEB-1168ABBA265C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6075891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522B01F3-1871-8400-2C8C-4704CB48A7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Metin Yer Tutucusu 2">
            <a:extLst>
              <a:ext uri="{FF2B5EF4-FFF2-40B4-BE49-F238E27FC236}">
                <a16:creationId xmlns:a16="http://schemas.microsoft.com/office/drawing/2014/main" id="{27EF0419-B32B-D3A8-8D7A-099909542DC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4" name="İçerik Yer Tutucusu 3">
            <a:extLst>
              <a:ext uri="{FF2B5EF4-FFF2-40B4-BE49-F238E27FC236}">
                <a16:creationId xmlns:a16="http://schemas.microsoft.com/office/drawing/2014/main" id="{7C292197-B961-F4C7-FCFD-B87DA4F5342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Metin Yer Tutucusu 4">
            <a:extLst>
              <a:ext uri="{FF2B5EF4-FFF2-40B4-BE49-F238E27FC236}">
                <a16:creationId xmlns:a16="http://schemas.microsoft.com/office/drawing/2014/main" id="{56888DD1-3B3F-B6CD-530F-C6F3EF04542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6" name="İçerik Yer Tutucusu 5">
            <a:extLst>
              <a:ext uri="{FF2B5EF4-FFF2-40B4-BE49-F238E27FC236}">
                <a16:creationId xmlns:a16="http://schemas.microsoft.com/office/drawing/2014/main" id="{B0DE7D0B-048D-80A6-EA67-58404330F87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7" name="Veri Yer Tutucusu 6">
            <a:extLst>
              <a:ext uri="{FF2B5EF4-FFF2-40B4-BE49-F238E27FC236}">
                <a16:creationId xmlns:a16="http://schemas.microsoft.com/office/drawing/2014/main" id="{C9CB9277-5C85-FB85-9B3C-1D56655A05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8" name="Alt Bilgi Yer Tutucusu 7">
            <a:extLst>
              <a:ext uri="{FF2B5EF4-FFF2-40B4-BE49-F238E27FC236}">
                <a16:creationId xmlns:a16="http://schemas.microsoft.com/office/drawing/2014/main" id="{CB45D1E1-F23A-A7B2-181C-62744C6CBD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/>
              <a:t>İZMİR SMMMO / 18. Türkiye Muhasebe Standartları Sempozyumu / 03-07 MART 2024 / KIBRIS  </a:t>
            </a:r>
          </a:p>
        </p:txBody>
      </p:sp>
      <p:sp>
        <p:nvSpPr>
          <p:cNvPr id="9" name="Slayt Numarası Yer Tutucusu 8">
            <a:extLst>
              <a:ext uri="{FF2B5EF4-FFF2-40B4-BE49-F238E27FC236}">
                <a16:creationId xmlns:a16="http://schemas.microsoft.com/office/drawing/2014/main" id="{3931E558-F237-2390-EAB0-25D9EA17FB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F54233-C78F-438B-8EEB-1168ABBA265C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0609076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A4173DCC-47ED-E102-E526-08F7E78DD6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Veri Yer Tutucusu 2">
            <a:extLst>
              <a:ext uri="{FF2B5EF4-FFF2-40B4-BE49-F238E27FC236}">
                <a16:creationId xmlns:a16="http://schemas.microsoft.com/office/drawing/2014/main" id="{BE21C45B-3CA7-210B-00BA-C87D914F4D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Alt Bilgi Yer Tutucusu 3">
            <a:extLst>
              <a:ext uri="{FF2B5EF4-FFF2-40B4-BE49-F238E27FC236}">
                <a16:creationId xmlns:a16="http://schemas.microsoft.com/office/drawing/2014/main" id="{309AD562-1E16-07D1-2312-15911BEC0A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/>
              <a:t>İZMİR SMMMO / 18. Türkiye Muhasebe Standartları Sempozyumu / 03-07 MART 2024 / KIBRIS  </a:t>
            </a:r>
          </a:p>
        </p:txBody>
      </p:sp>
      <p:sp>
        <p:nvSpPr>
          <p:cNvPr id="5" name="Slayt Numarası Yer Tutucusu 4">
            <a:extLst>
              <a:ext uri="{FF2B5EF4-FFF2-40B4-BE49-F238E27FC236}">
                <a16:creationId xmlns:a16="http://schemas.microsoft.com/office/drawing/2014/main" id="{CCD8884F-E6FA-B489-2C0F-BE19687952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F54233-C78F-438B-8EEB-1168ABBA265C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7468300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>
            <a:extLst>
              <a:ext uri="{FF2B5EF4-FFF2-40B4-BE49-F238E27FC236}">
                <a16:creationId xmlns:a16="http://schemas.microsoft.com/office/drawing/2014/main" id="{0CADD91A-89A6-D6F3-1B2E-916A911C41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ilgi Yer Tutucusu 2">
            <a:extLst>
              <a:ext uri="{FF2B5EF4-FFF2-40B4-BE49-F238E27FC236}">
                <a16:creationId xmlns:a16="http://schemas.microsoft.com/office/drawing/2014/main" id="{1743F1A7-BB08-A2AF-91B4-96D1A0F5A1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/>
              <a:t>İZMİR SMMMO / 18. Türkiye Muhasebe Standartları Sempozyumu / 03-07 MART 2024 / KIBRIS  </a:t>
            </a:r>
          </a:p>
        </p:txBody>
      </p:sp>
      <p:sp>
        <p:nvSpPr>
          <p:cNvPr id="4" name="Slayt Numarası Yer Tutucusu 3">
            <a:extLst>
              <a:ext uri="{FF2B5EF4-FFF2-40B4-BE49-F238E27FC236}">
                <a16:creationId xmlns:a16="http://schemas.microsoft.com/office/drawing/2014/main" id="{F87E4E2A-D82E-1A56-80FB-85A5CB7E5E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F54233-C78F-438B-8EEB-1168ABBA265C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4359937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A1F1BCFF-7587-23D6-1C15-E555332DF8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BAA1A31E-A4C2-785F-BF97-937609B9992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Metin Yer Tutucusu 3">
            <a:extLst>
              <a:ext uri="{FF2B5EF4-FFF2-40B4-BE49-F238E27FC236}">
                <a16:creationId xmlns:a16="http://schemas.microsoft.com/office/drawing/2014/main" id="{8B16F4F1-513E-CADB-1BC8-685025B0882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5" name="Veri Yer Tutucusu 4">
            <a:extLst>
              <a:ext uri="{FF2B5EF4-FFF2-40B4-BE49-F238E27FC236}">
                <a16:creationId xmlns:a16="http://schemas.microsoft.com/office/drawing/2014/main" id="{01F54B37-EA23-ED91-AD49-2026EE76D8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Alt Bilgi Yer Tutucusu 5">
            <a:extLst>
              <a:ext uri="{FF2B5EF4-FFF2-40B4-BE49-F238E27FC236}">
                <a16:creationId xmlns:a16="http://schemas.microsoft.com/office/drawing/2014/main" id="{C104F582-FB33-10F5-6A67-C4E9138C28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/>
              <a:t>İZMİR SMMMO / 18. Türkiye Muhasebe Standartları Sempozyumu / 03-07 MART 2024 / KIBRIS  </a:t>
            </a:r>
          </a:p>
        </p:txBody>
      </p:sp>
      <p:sp>
        <p:nvSpPr>
          <p:cNvPr id="7" name="Slayt Numarası Yer Tutucusu 6">
            <a:extLst>
              <a:ext uri="{FF2B5EF4-FFF2-40B4-BE49-F238E27FC236}">
                <a16:creationId xmlns:a16="http://schemas.microsoft.com/office/drawing/2014/main" id="{3738ABD7-65C8-2746-90F6-C6BB75D0D1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F54233-C78F-438B-8EEB-1168ABBA265C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4665712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BB8BB7FD-E395-4F09-694C-D560C1940E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Resim Yer Tutucusu 2">
            <a:extLst>
              <a:ext uri="{FF2B5EF4-FFF2-40B4-BE49-F238E27FC236}">
                <a16:creationId xmlns:a16="http://schemas.microsoft.com/office/drawing/2014/main" id="{081E7862-7C5E-FE76-2319-B517428D378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>
            <a:extLst>
              <a:ext uri="{FF2B5EF4-FFF2-40B4-BE49-F238E27FC236}">
                <a16:creationId xmlns:a16="http://schemas.microsoft.com/office/drawing/2014/main" id="{34391F3C-9144-446B-4750-4C29566F6F2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5" name="Veri Yer Tutucusu 4">
            <a:extLst>
              <a:ext uri="{FF2B5EF4-FFF2-40B4-BE49-F238E27FC236}">
                <a16:creationId xmlns:a16="http://schemas.microsoft.com/office/drawing/2014/main" id="{F3F610EF-E11C-6B03-54E1-F32A272BEC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Alt Bilgi Yer Tutucusu 5">
            <a:extLst>
              <a:ext uri="{FF2B5EF4-FFF2-40B4-BE49-F238E27FC236}">
                <a16:creationId xmlns:a16="http://schemas.microsoft.com/office/drawing/2014/main" id="{301DBB63-8222-E9CE-74E9-A9285D1A2E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/>
              <a:t>İZMİR SMMMO / 18. Türkiye Muhasebe Standartları Sempozyumu / 03-07 MART 2024 / KIBRIS  </a:t>
            </a:r>
          </a:p>
        </p:txBody>
      </p:sp>
      <p:sp>
        <p:nvSpPr>
          <p:cNvPr id="7" name="Slayt Numarası Yer Tutucusu 6">
            <a:extLst>
              <a:ext uri="{FF2B5EF4-FFF2-40B4-BE49-F238E27FC236}">
                <a16:creationId xmlns:a16="http://schemas.microsoft.com/office/drawing/2014/main" id="{D9523844-893D-1DCA-0C44-2D94E47AAD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F54233-C78F-438B-8EEB-1168ABBA265C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1284917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18" Type="http://schemas.openxmlformats.org/officeDocument/2006/relationships/slideLayout" Target="../slideLayouts/slideLayout29.xml"/><Relationship Id="rId3" Type="http://schemas.openxmlformats.org/officeDocument/2006/relationships/slideLayout" Target="../slideLayouts/slideLayout14.xml"/><Relationship Id="rId21" Type="http://schemas.openxmlformats.org/officeDocument/2006/relationships/image" Target="../media/image3.png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17" Type="http://schemas.openxmlformats.org/officeDocument/2006/relationships/slideLayout" Target="../slideLayouts/slideLayout28.xml"/><Relationship Id="rId2" Type="http://schemas.openxmlformats.org/officeDocument/2006/relationships/slideLayout" Target="../slideLayouts/slideLayout13.xml"/><Relationship Id="rId16" Type="http://schemas.openxmlformats.org/officeDocument/2006/relationships/slideLayout" Target="../slideLayouts/slideLayout27.xml"/><Relationship Id="rId20" Type="http://schemas.openxmlformats.org/officeDocument/2006/relationships/image" Target="../media/image2.png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26.xml"/><Relationship Id="rId23" Type="http://schemas.openxmlformats.org/officeDocument/2006/relationships/image" Target="../media/image5.png"/><Relationship Id="rId10" Type="http://schemas.openxmlformats.org/officeDocument/2006/relationships/slideLayout" Target="../slideLayouts/slideLayout21.xml"/><Relationship Id="rId19" Type="http://schemas.openxmlformats.org/officeDocument/2006/relationships/theme" Target="../theme/theme2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25.xml"/><Relationship Id="rId22" Type="http://schemas.openxmlformats.org/officeDocument/2006/relationships/image" Target="../media/image4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>
            <a:extLst>
              <a:ext uri="{FF2B5EF4-FFF2-40B4-BE49-F238E27FC236}">
                <a16:creationId xmlns:a16="http://schemas.microsoft.com/office/drawing/2014/main" id="{8071ADEE-0E95-0662-B405-88F47447E5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Metin Yer Tutucusu 2">
            <a:extLst>
              <a:ext uri="{FF2B5EF4-FFF2-40B4-BE49-F238E27FC236}">
                <a16:creationId xmlns:a16="http://schemas.microsoft.com/office/drawing/2014/main" id="{9E109C9F-C654-2F9B-33AB-CEAF476A000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id="{6B12C2EB-3CC0-5DFE-4E27-245F8865D64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531A4751-2140-3365-000B-BA7A456EB2F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tr-TR"/>
              <a:t>İZMİR SMMMO / 18. Türkiye Muhasebe Standartları Sempozyumu / 03-07 MART 2024 / KIBRIS  </a:t>
            </a:r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B2A45008-F18F-3A04-F72F-D0FDBB93A77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4F54233-C78F-438B-8EEB-1168ABBA265C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6668642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1" y="2669685"/>
            <a:ext cx="4037012" cy="41883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1" y="2892348"/>
            <a:ext cx="1522412" cy="2365453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3" y="2"/>
            <a:ext cx="1603387" cy="114140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5878" y="6096000"/>
            <a:ext cx="993735" cy="7620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6112" y="452717"/>
            <a:ext cx="9404723" cy="1400531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2" y="2052920"/>
            <a:ext cx="8946541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10155641" y="1790702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8951573" y="3225298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r>
              <a:rPr lang="en-US"/>
              <a:t>İZMİR SMMMO / 18. Türkiye Muhasebe Standartları Sempozyumu / 03-07 MART 2024 / KIBRIS  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2" y="295730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5668976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</p:sldLayoutIdLst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hf sldNum="0" hdr="0" dt="0"/>
  <p:txStyles>
    <p:titleStyle>
      <a:lvl1pPr algn="l" defTabSz="457189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891" indent="-342891" algn="l" defTabSz="457189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32" indent="-285744" algn="l" defTabSz="457189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2971" indent="-228594" algn="l" defTabSz="457189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160" indent="-228594" algn="l" defTabSz="457189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349" indent="-228594" algn="l" defTabSz="457189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05937" indent="-228594" algn="l" defTabSz="457189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726" indent="-228594" algn="l" defTabSz="457189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8914" indent="-228594" algn="l" defTabSz="457189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103" indent="-228594" algn="l" defTabSz="457189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turmob.org.tr/s&#252;rd&#252;r&#252;lebilirlik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9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tbdsm.turmob.org.tr/" TargetMode="Externa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9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08529" y="301842"/>
            <a:ext cx="10289391" cy="3396398"/>
          </a:xfrm>
        </p:spPr>
        <p:txBody>
          <a:bodyPr>
            <a:normAutofit/>
          </a:bodyPr>
          <a:lstStyle/>
          <a:p>
            <a:br>
              <a:rPr lang="tr-TR" sz="4400" dirty="0"/>
            </a:br>
            <a:r>
              <a:rPr lang="tr-TR" sz="4400" b="1" dirty="0"/>
              <a:t>18. Türkiye Muhasebe Standartları </a:t>
            </a:r>
            <a:br>
              <a:rPr lang="tr-TR" sz="4400" b="1" dirty="0"/>
            </a:br>
            <a:r>
              <a:rPr lang="tr-TR" sz="4400" b="1" dirty="0"/>
              <a:t>Sempozyumu</a:t>
            </a:r>
            <a:br>
              <a:rPr lang="tr-TR" sz="4400" b="1" dirty="0"/>
            </a:br>
            <a:br>
              <a:rPr lang="tr-TR" sz="4400" dirty="0"/>
            </a:br>
            <a:r>
              <a:rPr lang="tr-TR" sz="2800" b="1" i="1" u="none" strike="noStrike" baseline="0" dirty="0">
                <a:solidFill>
                  <a:schemeClr val="accent5">
                    <a:lumMod val="75000"/>
                  </a:schemeClr>
                </a:solidFill>
              </a:rPr>
              <a:t>TÜRMOB Bağımsız Denetim ve Sürdürülebilirlik Merkezi: </a:t>
            </a:r>
            <a:br>
              <a:rPr lang="tr-TR" sz="2800" b="1" i="1" u="none" strike="noStrike" baseline="0" dirty="0">
                <a:solidFill>
                  <a:schemeClr val="accent5">
                    <a:lumMod val="75000"/>
                  </a:schemeClr>
                </a:solidFill>
              </a:rPr>
            </a:br>
            <a:r>
              <a:rPr lang="tr-TR" sz="2800" b="1" i="1" u="none" strike="noStrike" baseline="0" dirty="0">
                <a:solidFill>
                  <a:schemeClr val="accent5">
                    <a:lumMod val="75000"/>
                  </a:schemeClr>
                </a:solidFill>
              </a:rPr>
              <a:t>Finansal Şeffaflığa Katkı Çalışmaları </a:t>
            </a:r>
            <a:endParaRPr lang="tr-TR" sz="2800" b="1" i="1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34670" y="4226560"/>
            <a:ext cx="8534400" cy="2081391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tr-TR" b="1" dirty="0">
                <a:solidFill>
                  <a:srgbClr val="0070C0"/>
                </a:solidFill>
                <a:latin typeface="+mj-lt"/>
              </a:rPr>
              <a:t>Prof. Dr. Cemal İBİŞ</a:t>
            </a:r>
          </a:p>
          <a:p>
            <a:pPr>
              <a:lnSpc>
                <a:spcPct val="100000"/>
              </a:lnSpc>
            </a:pPr>
            <a:r>
              <a:rPr lang="tr-TR" b="1" dirty="0">
                <a:solidFill>
                  <a:srgbClr val="0070C0"/>
                </a:solidFill>
                <a:latin typeface="+mj-lt"/>
              </a:rPr>
              <a:t>Altınbaş Üniversitesi</a:t>
            </a:r>
          </a:p>
          <a:p>
            <a:pPr>
              <a:lnSpc>
                <a:spcPct val="100000"/>
              </a:lnSpc>
            </a:pPr>
            <a:r>
              <a:rPr lang="tr-TR" b="1" dirty="0">
                <a:solidFill>
                  <a:srgbClr val="0070C0"/>
                </a:solidFill>
                <a:latin typeface="+mj-lt"/>
              </a:rPr>
              <a:t>TÜRMOB Bağımsız Denetim ve Sürdürülebilirlik Merkezi Başkanı</a:t>
            </a:r>
          </a:p>
          <a:p>
            <a:endParaRPr lang="tr-TR" dirty="0"/>
          </a:p>
        </p:txBody>
      </p:sp>
      <p:pic>
        <p:nvPicPr>
          <p:cNvPr id="11" name="Picture 2" descr="TÜRMOB (@turmob) / Twitter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941" t="8204" r="8546" b="5641"/>
          <a:stretch/>
        </p:blipFill>
        <p:spPr bwMode="auto">
          <a:xfrm>
            <a:off x="10061928" y="-8820"/>
            <a:ext cx="2111189" cy="25123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Resim 3">
            <a:extLst>
              <a:ext uri="{FF2B5EF4-FFF2-40B4-BE49-F238E27FC236}">
                <a16:creationId xmlns:a16="http://schemas.microsoft.com/office/drawing/2014/main" id="{CBBBA856-479E-A4CA-A529-8A64A713D57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8465" y="121833"/>
            <a:ext cx="1743075" cy="2127250"/>
          </a:xfrm>
          <a:prstGeom prst="rect">
            <a:avLst/>
          </a:prstGeom>
        </p:spPr>
      </p:pic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7C255FD5-E354-63FB-37DB-95C023113C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48000" y="6356350"/>
            <a:ext cx="6350000" cy="365125"/>
          </a:xfrm>
        </p:spPr>
        <p:txBody>
          <a:bodyPr/>
          <a:lstStyle/>
          <a:p>
            <a:r>
              <a:rPr lang="tr-TR" dirty="0"/>
              <a:t>İZMİR SMMMO / 18. Türkiye Muhasebe Standartları Sempozyumu / 03-07 MART 2024 / KIBRIS  </a:t>
            </a:r>
          </a:p>
        </p:txBody>
      </p:sp>
    </p:spTree>
    <p:extLst>
      <p:ext uri="{BB962C8B-B14F-4D97-AF65-F5344CB8AC3E}">
        <p14:creationId xmlns:p14="http://schemas.microsoft.com/office/powerpoint/2010/main" val="157426860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1" name="Rectangle 40">
            <a:extLst>
              <a:ext uri="{FF2B5EF4-FFF2-40B4-BE49-F238E27FC236}">
                <a16:creationId xmlns:a16="http://schemas.microsoft.com/office/drawing/2014/main" id="{04812C46-200A-4DEB-A05E-3ED6C68C238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9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4" descr="Badem bahçesinden geçen, güneşin aydınlattığı yol">
            <a:extLst>
              <a:ext uri="{FF2B5EF4-FFF2-40B4-BE49-F238E27FC236}">
                <a16:creationId xmlns:a16="http://schemas.microsoft.com/office/drawing/2014/main" id="{49DF66DF-FA27-49BB-762A-B0A4DFB0995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5882" b="-1"/>
          <a:stretch/>
        </p:blipFill>
        <p:spPr>
          <a:xfrm>
            <a:off x="2519309" y="10"/>
            <a:ext cx="9669642" cy="6857990"/>
          </a:xfrm>
          <a:prstGeom prst="rect">
            <a:avLst/>
          </a:prstGeom>
        </p:spPr>
      </p:pic>
      <p:sp>
        <p:nvSpPr>
          <p:cNvPr id="43" name="Rectangle 42">
            <a:extLst>
              <a:ext uri="{FF2B5EF4-FFF2-40B4-BE49-F238E27FC236}">
                <a16:creationId xmlns:a16="http://schemas.microsoft.com/office/drawing/2014/main" id="{D1EA859B-E555-4109-94F3-6700E046E00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7390263" cy="6858000"/>
          </a:xfrm>
          <a:prstGeom prst="rect">
            <a:avLst/>
          </a:prstGeom>
          <a:gradFill>
            <a:gsLst>
              <a:gs pos="48000">
                <a:schemeClr val="bg1"/>
              </a:gs>
              <a:gs pos="35000">
                <a:schemeClr val="bg1">
                  <a:alpha val="77000"/>
                </a:schemeClr>
              </a:gs>
              <a:gs pos="19000">
                <a:schemeClr val="bg1">
                  <a:alpha val="38000"/>
                </a:schemeClr>
              </a:gs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Başlık 1">
            <a:extLst>
              <a:ext uri="{FF2B5EF4-FFF2-40B4-BE49-F238E27FC236}">
                <a16:creationId xmlns:a16="http://schemas.microsoft.com/office/drawing/2014/main" id="{F9DF0619-FD2C-B978-F0C3-AB169F4E9E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5938" y="353732"/>
            <a:ext cx="6552062" cy="2069076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z="4000" b="1" dirty="0">
                <a:ln w="22225">
                  <a:solidFill>
                    <a:srgbClr val="FFFFFF"/>
                  </a:solidFill>
                </a:ln>
                <a:latin typeface="Arial Black" panose="020B0A04020102020204" pitchFamily="34" charset="0"/>
                <a:cs typeface="Arial" panose="020B0604020202020204" pitchFamily="34" charset="0"/>
              </a:rPr>
              <a:t>TÜRMOB SÜRDÜRÜLEBİLİRLİK </a:t>
            </a:r>
            <a:r>
              <a:rPr lang="tr-TR" sz="4000" b="1" dirty="0" err="1">
                <a:ln w="22225">
                  <a:solidFill>
                    <a:srgbClr val="FFFFFF"/>
                  </a:solidFill>
                </a:ln>
                <a:latin typeface="Arial Black" panose="020B0A04020102020204" pitchFamily="34" charset="0"/>
                <a:cs typeface="Arial" panose="020B0604020202020204" pitchFamily="34" charset="0"/>
              </a:rPr>
              <a:t>Websayfası</a:t>
            </a:r>
            <a:endParaRPr lang="en-US" sz="4000" b="1" dirty="0">
              <a:ln w="22225">
                <a:solidFill>
                  <a:srgbClr val="FFFFFF"/>
                </a:solidFill>
              </a:ln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Başlık 1">
            <a:extLst>
              <a:ext uri="{FF2B5EF4-FFF2-40B4-BE49-F238E27FC236}">
                <a16:creationId xmlns:a16="http://schemas.microsoft.com/office/drawing/2014/main" id="{E015B5D1-DD2E-E9BF-E291-1C0B3E7E9446}"/>
              </a:ext>
            </a:extLst>
          </p:cNvPr>
          <p:cNvSpPr txBox="1">
            <a:spLocks/>
          </p:cNvSpPr>
          <p:nvPr/>
        </p:nvSpPr>
        <p:spPr>
          <a:xfrm>
            <a:off x="146913" y="2600018"/>
            <a:ext cx="6711087" cy="3892857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Aft>
                <a:spcPts val="600"/>
              </a:spcAft>
            </a:pPr>
            <a:r>
              <a:rPr lang="en-US" sz="2600" dirty="0">
                <a:latin typeface="+mn-lt"/>
                <a:ea typeface="+mn-ea"/>
                <a:cs typeface="+mn-cs"/>
              </a:rPr>
              <a:t>2021 </a:t>
            </a:r>
            <a:r>
              <a:rPr lang="en-US" sz="2600" dirty="0" err="1">
                <a:latin typeface="+mn-lt"/>
                <a:ea typeface="+mn-ea"/>
                <a:cs typeface="+mn-cs"/>
              </a:rPr>
              <a:t>yılında</a:t>
            </a:r>
            <a:r>
              <a:rPr lang="en-US" sz="2600" dirty="0">
                <a:latin typeface="+mn-lt"/>
                <a:ea typeface="+mn-ea"/>
                <a:cs typeface="+mn-cs"/>
              </a:rPr>
              <a:t> </a:t>
            </a:r>
            <a:r>
              <a:rPr lang="en-US" sz="2600" dirty="0" err="1">
                <a:latin typeface="+mn-lt"/>
                <a:ea typeface="+mn-ea"/>
                <a:cs typeface="+mn-cs"/>
              </a:rPr>
              <a:t>hazırladığımız</a:t>
            </a:r>
            <a:r>
              <a:rPr lang="en-US" sz="2600" dirty="0">
                <a:latin typeface="+mn-lt"/>
                <a:ea typeface="+mn-ea"/>
                <a:cs typeface="+mn-cs"/>
              </a:rPr>
              <a:t> </a:t>
            </a:r>
            <a:r>
              <a:rPr lang="en-US" sz="2600" b="1" dirty="0">
                <a:latin typeface="+mn-lt"/>
                <a:ea typeface="+mn-ea"/>
                <a:cs typeface="+mn-cs"/>
              </a:rPr>
              <a:t>TÜRMOB  </a:t>
            </a:r>
            <a:r>
              <a:rPr lang="en-US" sz="2600" b="1" dirty="0" err="1">
                <a:latin typeface="+mn-lt"/>
                <a:ea typeface="+mn-ea"/>
                <a:cs typeface="+mn-cs"/>
              </a:rPr>
              <a:t>Sürdürülebilirlik</a:t>
            </a:r>
            <a:r>
              <a:rPr lang="en-US" sz="2600" b="1" dirty="0">
                <a:latin typeface="+mn-lt"/>
                <a:ea typeface="+mn-ea"/>
                <a:cs typeface="+mn-cs"/>
              </a:rPr>
              <a:t> </a:t>
            </a:r>
            <a:r>
              <a:rPr lang="en-US" sz="2600" b="1" dirty="0" err="1">
                <a:latin typeface="+mn-lt"/>
                <a:ea typeface="+mn-ea"/>
                <a:cs typeface="+mn-cs"/>
              </a:rPr>
              <a:t>Websayfası</a:t>
            </a:r>
            <a:endParaRPr lang="tr-TR" sz="2600" b="1" dirty="0">
              <a:latin typeface="+mn-lt"/>
              <a:ea typeface="+mn-ea"/>
              <a:cs typeface="+mn-cs"/>
            </a:endParaRPr>
          </a:p>
          <a:p>
            <a:pPr>
              <a:spcAft>
                <a:spcPts val="600"/>
              </a:spcAft>
            </a:pPr>
            <a:r>
              <a:rPr lang="en-US" sz="2600" b="1" dirty="0">
                <a:latin typeface="+mn-lt"/>
                <a:ea typeface="+mn-ea"/>
                <a:cs typeface="+mn-cs"/>
              </a:rPr>
              <a:t> </a:t>
            </a:r>
            <a:r>
              <a:rPr lang="tr-TR" sz="2600" b="1" dirty="0">
                <a:latin typeface="+mn-lt"/>
                <a:ea typeface="+mn-ea"/>
                <a:cs typeface="+mn-cs"/>
              </a:rPr>
              <a:t> (</a:t>
            </a:r>
            <a:r>
              <a:rPr lang="en-US" sz="2600" b="1" dirty="0">
                <a:latin typeface="+mn-lt"/>
                <a:ea typeface="+mn-ea"/>
                <a:cs typeface="+mn-cs"/>
                <a:hlinkClick r:id="rId4"/>
              </a:rPr>
              <a:t>https://www.turmob.org.tr/</a:t>
            </a:r>
            <a:r>
              <a:rPr lang="en-US" sz="2600" b="1" dirty="0" err="1">
                <a:latin typeface="+mn-lt"/>
                <a:ea typeface="+mn-ea"/>
                <a:cs typeface="+mn-cs"/>
                <a:hlinkClick r:id="rId4"/>
              </a:rPr>
              <a:t>sürdürülebilirlik</a:t>
            </a:r>
            <a:r>
              <a:rPr lang="tr-TR" sz="2600" b="1" dirty="0">
                <a:latin typeface="+mn-lt"/>
                <a:ea typeface="+mn-ea"/>
                <a:cs typeface="+mn-cs"/>
              </a:rPr>
              <a:t>)</a:t>
            </a:r>
          </a:p>
          <a:p>
            <a:pPr>
              <a:spcAft>
                <a:spcPts val="600"/>
              </a:spcAft>
            </a:pPr>
            <a:r>
              <a:rPr lang="tr-TR" sz="2600" b="1" dirty="0">
                <a:latin typeface="+mn-lt"/>
                <a:ea typeface="+mn-ea"/>
                <a:cs typeface="+mn-cs"/>
              </a:rPr>
              <a:t> </a:t>
            </a:r>
            <a:r>
              <a:rPr lang="en-US" sz="2600" dirty="0">
                <a:latin typeface="+mn-lt"/>
                <a:ea typeface="+mn-ea"/>
                <a:cs typeface="+mn-cs"/>
              </a:rPr>
              <a:t> </a:t>
            </a:r>
            <a:r>
              <a:rPr lang="en-US" sz="2600" dirty="0" err="1">
                <a:latin typeface="+mn-lt"/>
                <a:ea typeface="+mn-ea"/>
                <a:cs typeface="+mn-cs"/>
              </a:rPr>
              <a:t>dünyadaki</a:t>
            </a:r>
            <a:r>
              <a:rPr lang="en-US" sz="2600" dirty="0">
                <a:latin typeface="+mn-lt"/>
                <a:ea typeface="+mn-ea"/>
                <a:cs typeface="+mn-cs"/>
              </a:rPr>
              <a:t> </a:t>
            </a:r>
            <a:r>
              <a:rPr lang="en-US" sz="2600" dirty="0" err="1">
                <a:latin typeface="+mn-lt"/>
                <a:ea typeface="+mn-ea"/>
                <a:cs typeface="+mn-cs"/>
              </a:rPr>
              <a:t>gelişmeleri</a:t>
            </a:r>
            <a:r>
              <a:rPr lang="en-US" sz="2600" dirty="0">
                <a:latin typeface="+mn-lt"/>
                <a:ea typeface="+mn-ea"/>
                <a:cs typeface="+mn-cs"/>
              </a:rPr>
              <a:t> </a:t>
            </a:r>
            <a:r>
              <a:rPr lang="en-US" sz="2600" dirty="0" err="1">
                <a:latin typeface="+mn-lt"/>
                <a:ea typeface="+mn-ea"/>
                <a:cs typeface="+mn-cs"/>
              </a:rPr>
              <a:t>meslek</a:t>
            </a:r>
            <a:r>
              <a:rPr lang="en-US" sz="2600" dirty="0">
                <a:latin typeface="+mn-lt"/>
                <a:ea typeface="+mn-ea"/>
                <a:cs typeface="+mn-cs"/>
              </a:rPr>
              <a:t> </a:t>
            </a:r>
            <a:r>
              <a:rPr lang="en-US" sz="2600" dirty="0" err="1">
                <a:latin typeface="+mn-lt"/>
                <a:ea typeface="+mn-ea"/>
                <a:cs typeface="+mn-cs"/>
              </a:rPr>
              <a:t>mensuplarımızın</a:t>
            </a:r>
            <a:r>
              <a:rPr lang="en-US" sz="2600" dirty="0">
                <a:latin typeface="+mn-lt"/>
                <a:ea typeface="+mn-ea"/>
                <a:cs typeface="+mn-cs"/>
              </a:rPr>
              <a:t> </a:t>
            </a:r>
            <a:r>
              <a:rPr lang="en-US" sz="2600" dirty="0" err="1">
                <a:latin typeface="+mn-lt"/>
                <a:ea typeface="+mn-ea"/>
                <a:cs typeface="+mn-cs"/>
              </a:rPr>
              <a:t>bilgisine</a:t>
            </a:r>
            <a:r>
              <a:rPr lang="en-US" sz="2600" dirty="0">
                <a:latin typeface="+mn-lt"/>
                <a:ea typeface="+mn-ea"/>
                <a:cs typeface="+mn-cs"/>
              </a:rPr>
              <a:t> </a:t>
            </a:r>
            <a:r>
              <a:rPr lang="en-US" sz="2600" dirty="0" err="1">
                <a:latin typeface="+mn-lt"/>
                <a:ea typeface="+mn-ea"/>
                <a:cs typeface="+mn-cs"/>
              </a:rPr>
              <a:t>sunuyoruz</a:t>
            </a:r>
            <a:r>
              <a:rPr lang="tr-TR" sz="2600" dirty="0">
                <a:latin typeface="+mn-lt"/>
                <a:ea typeface="+mn-ea"/>
                <a:cs typeface="+mn-cs"/>
              </a:rPr>
              <a:t>….</a:t>
            </a:r>
          </a:p>
          <a:p>
            <a:pPr>
              <a:spcAft>
                <a:spcPts val="600"/>
              </a:spcAft>
            </a:pPr>
            <a:endParaRPr lang="tr-TR" sz="2600" dirty="0">
              <a:latin typeface="+mn-lt"/>
              <a:ea typeface="+mn-ea"/>
              <a:cs typeface="+mn-cs"/>
            </a:endParaRPr>
          </a:p>
          <a:p>
            <a:pPr marL="342900" indent="-342900"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tr-TR" sz="2600" dirty="0">
                <a:latin typeface="+mn-lt"/>
                <a:ea typeface="+mn-ea"/>
                <a:cs typeface="+mn-cs"/>
              </a:rPr>
              <a:t>IFAC tarafından yayınlanan raporların Türkçe tercümeleri</a:t>
            </a:r>
          </a:p>
          <a:p>
            <a:pPr marL="342900" indent="-342900"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tr-TR" sz="2600" dirty="0" err="1">
                <a:latin typeface="+mn-lt"/>
                <a:ea typeface="+mn-ea"/>
                <a:cs typeface="+mn-cs"/>
              </a:rPr>
              <a:t>Accountancy</a:t>
            </a:r>
            <a:r>
              <a:rPr lang="tr-TR" sz="2600" dirty="0">
                <a:latin typeface="+mn-lt"/>
                <a:ea typeface="+mn-ea"/>
                <a:cs typeface="+mn-cs"/>
              </a:rPr>
              <a:t> Europe tarafından yayınlanan bilgilendirme dokümanları</a:t>
            </a:r>
          </a:p>
          <a:p>
            <a:pPr marL="342900" indent="-342900"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tr-TR" sz="2600" dirty="0">
                <a:latin typeface="+mn-lt"/>
                <a:ea typeface="+mn-ea"/>
                <a:cs typeface="+mn-cs"/>
              </a:rPr>
              <a:t>Avrupa Komisyonu’nun çalışmaları</a:t>
            </a:r>
          </a:p>
          <a:p>
            <a:pPr>
              <a:spcAft>
                <a:spcPts val="600"/>
              </a:spcAft>
            </a:pPr>
            <a:endParaRPr lang="en-US" sz="2000" dirty="0">
              <a:latin typeface="+mn-lt"/>
              <a:ea typeface="+mn-ea"/>
              <a:cs typeface="+mn-cs"/>
            </a:endParaRPr>
          </a:p>
        </p:txBody>
      </p:sp>
      <p:sp>
        <p:nvSpPr>
          <p:cNvPr id="3" name="Alt Bilgi Yer Tutucusu 2">
            <a:extLst>
              <a:ext uri="{FF2B5EF4-FFF2-40B4-BE49-F238E27FC236}">
                <a16:creationId xmlns:a16="http://schemas.microsoft.com/office/drawing/2014/main" id="{90AA45FC-A15E-3F03-4021-00F29A356F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930399" y="6356350"/>
            <a:ext cx="7742291" cy="365125"/>
          </a:xfrm>
        </p:spPr>
        <p:txBody>
          <a:bodyPr/>
          <a:lstStyle/>
          <a:p>
            <a:r>
              <a:rPr lang="tr-TR" dirty="0"/>
              <a:t>İZMİR SMMMO / 18. Türkiye Muhasebe Standartları Sempozyumu / 03-07 MART 2024 / KIBRIS  </a:t>
            </a:r>
          </a:p>
        </p:txBody>
      </p:sp>
    </p:spTree>
    <p:extLst>
      <p:ext uri="{BB962C8B-B14F-4D97-AF65-F5344CB8AC3E}">
        <p14:creationId xmlns:p14="http://schemas.microsoft.com/office/powerpoint/2010/main" val="331023506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9" name="Rectangle 34">
            <a:extLst>
              <a:ext uri="{FF2B5EF4-FFF2-40B4-BE49-F238E27FC236}">
                <a16:creationId xmlns:a16="http://schemas.microsoft.com/office/drawing/2014/main" id="{04812C46-200A-4DEB-A05E-3ED6C68C238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0" name="Resim 19" descr="ağaç, kişi, şahıs, dış mekan, çivi içeren bir resim&#10;&#10;Açıklama otomatik olarak oluşturuldu">
            <a:extLst>
              <a:ext uri="{FF2B5EF4-FFF2-40B4-BE49-F238E27FC236}">
                <a16:creationId xmlns:a16="http://schemas.microsoft.com/office/drawing/2014/main" id="{49D3D944-75E0-757D-47E8-65D262C71D7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42" r="18547"/>
          <a:stretch/>
        </p:blipFill>
        <p:spPr>
          <a:xfrm>
            <a:off x="1" y="10"/>
            <a:ext cx="9669642" cy="6857990"/>
          </a:xfrm>
          <a:prstGeom prst="rect">
            <a:avLst/>
          </a:prstGeom>
        </p:spPr>
      </p:pic>
      <p:sp>
        <p:nvSpPr>
          <p:cNvPr id="40" name="Rectangle 36">
            <a:extLst>
              <a:ext uri="{FF2B5EF4-FFF2-40B4-BE49-F238E27FC236}">
                <a16:creationId xmlns:a16="http://schemas.microsoft.com/office/drawing/2014/main" id="{D1EA859B-E555-4109-94F3-6700E046E00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5125019" y="0"/>
            <a:ext cx="7066978" cy="6858000"/>
          </a:xfrm>
          <a:prstGeom prst="rect">
            <a:avLst/>
          </a:prstGeom>
          <a:gradFill>
            <a:gsLst>
              <a:gs pos="48000">
                <a:schemeClr val="bg1"/>
              </a:gs>
              <a:gs pos="35000">
                <a:schemeClr val="bg1">
                  <a:alpha val="77000"/>
                </a:schemeClr>
              </a:gs>
              <a:gs pos="19000">
                <a:schemeClr val="bg1">
                  <a:alpha val="38000"/>
                </a:schemeClr>
              </a:gs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Başlık 1">
            <a:extLst>
              <a:ext uri="{FF2B5EF4-FFF2-40B4-BE49-F238E27FC236}">
                <a16:creationId xmlns:a16="http://schemas.microsoft.com/office/drawing/2014/main" id="{1E74CA64-C58A-9376-87BC-D0503DAE97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24306" y="310433"/>
            <a:ext cx="5451144" cy="1899912"/>
          </a:xfrm>
        </p:spPr>
        <p:txBody>
          <a:bodyPr vert="horz" lIns="91440" tIns="45720" rIns="91440" bIns="45720" rtlCol="0">
            <a:normAutofit/>
          </a:bodyPr>
          <a:lstStyle/>
          <a:p>
            <a:r>
              <a:rPr lang="en-US" sz="4000" kern="1200" dirty="0">
                <a:latin typeface="Arial Black" panose="020B0A04020102020204" pitchFamily="34" charset="0"/>
              </a:rPr>
              <a:t>TÜRMOB </a:t>
            </a:r>
            <a:r>
              <a:rPr lang="en-US" sz="4000" b="1" kern="1200" dirty="0">
                <a:latin typeface="Arial Black" panose="020B0A04020102020204" pitchFamily="34" charset="0"/>
              </a:rPr>
              <a:t>YEŞİL BECERİLER </a:t>
            </a:r>
            <a:r>
              <a:rPr lang="en-US" sz="4000" kern="1200" dirty="0" err="1">
                <a:latin typeface="Arial Black" panose="020B0A04020102020204" pitchFamily="34" charset="0"/>
              </a:rPr>
              <a:t>Projesi</a:t>
            </a:r>
            <a:endParaRPr lang="en-US" sz="4000" kern="1200" dirty="0">
              <a:latin typeface="Arial Black" panose="020B0A04020102020204" pitchFamily="34" charset="0"/>
            </a:endParaRPr>
          </a:p>
        </p:txBody>
      </p:sp>
      <p:sp>
        <p:nvSpPr>
          <p:cNvPr id="4" name="İçerik Yer Tutucusu 2">
            <a:extLst>
              <a:ext uri="{FF2B5EF4-FFF2-40B4-BE49-F238E27FC236}">
                <a16:creationId xmlns:a16="http://schemas.microsoft.com/office/drawing/2014/main" id="{1DF084D1-2304-3BB5-0EBA-D6A6774DAD33}"/>
              </a:ext>
            </a:extLst>
          </p:cNvPr>
          <p:cNvSpPr txBox="1">
            <a:spLocks/>
          </p:cNvSpPr>
          <p:nvPr/>
        </p:nvSpPr>
        <p:spPr>
          <a:xfrm>
            <a:off x="6189155" y="1941426"/>
            <a:ext cx="5164645" cy="373046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/>
            <a:endParaRPr lang="en-US" sz="2000" dirty="0"/>
          </a:p>
        </p:txBody>
      </p:sp>
      <p:sp>
        <p:nvSpPr>
          <p:cNvPr id="21" name="İçerik Yer Tutucusu 2">
            <a:extLst>
              <a:ext uri="{FF2B5EF4-FFF2-40B4-BE49-F238E27FC236}">
                <a16:creationId xmlns:a16="http://schemas.microsoft.com/office/drawing/2014/main" id="{D47B6A8D-74E2-8D37-75A4-AE36FF3EB168}"/>
              </a:ext>
            </a:extLst>
          </p:cNvPr>
          <p:cNvSpPr txBox="1">
            <a:spLocks/>
          </p:cNvSpPr>
          <p:nvPr/>
        </p:nvSpPr>
        <p:spPr>
          <a:xfrm>
            <a:off x="6847325" y="2510300"/>
            <a:ext cx="5344675" cy="42747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7150" indent="-285750">
              <a:buFont typeface="Wingdings" panose="05000000000000000000" pitchFamily="2" charset="2"/>
              <a:buChar char="Ø"/>
            </a:pPr>
            <a:r>
              <a:rPr lang="tr-TR" sz="2400" dirty="0"/>
              <a:t>Uluslararası ve ulusal gelişmeleri </a:t>
            </a:r>
            <a:r>
              <a:rPr lang="en-US" sz="2400" dirty="0" err="1"/>
              <a:t>merkezimize</a:t>
            </a:r>
            <a:r>
              <a:rPr lang="en-US" sz="2400" dirty="0"/>
              <a:t> </a:t>
            </a:r>
            <a:r>
              <a:rPr lang="en-US" sz="2400" dirty="0" err="1"/>
              <a:t>alarak</a:t>
            </a:r>
            <a:r>
              <a:rPr lang="en-US" sz="2400" dirty="0"/>
              <a:t> </a:t>
            </a:r>
            <a:r>
              <a:rPr lang="en-US" sz="2400" dirty="0" err="1"/>
              <a:t>Ekim</a:t>
            </a:r>
            <a:r>
              <a:rPr lang="en-US" sz="2400" dirty="0"/>
              <a:t> 2022 </a:t>
            </a:r>
            <a:r>
              <a:rPr lang="en-US" sz="2400" dirty="0" err="1"/>
              <a:t>tarihinde</a:t>
            </a:r>
            <a:r>
              <a:rPr lang="en-US" sz="2400" dirty="0"/>
              <a:t> </a:t>
            </a:r>
            <a:r>
              <a:rPr lang="en-US" sz="2400" b="1" dirty="0"/>
              <a:t>YEŞİL BECERİLER </a:t>
            </a:r>
            <a:r>
              <a:rPr lang="en-US" sz="2400" dirty="0" err="1"/>
              <a:t>konulu</a:t>
            </a:r>
            <a:r>
              <a:rPr lang="en-US" sz="2400" dirty="0"/>
              <a:t> </a:t>
            </a:r>
            <a:r>
              <a:rPr lang="en-US" sz="2400" b="1" dirty="0" err="1"/>
              <a:t>Avrupa</a:t>
            </a:r>
            <a:r>
              <a:rPr lang="en-US" sz="2400" b="1" dirty="0"/>
              <a:t> </a:t>
            </a:r>
            <a:r>
              <a:rPr lang="en-US" sz="2400" b="1" dirty="0" err="1"/>
              <a:t>Birliği</a:t>
            </a:r>
            <a:r>
              <a:rPr lang="en-US" sz="2400" b="1" dirty="0"/>
              <a:t> </a:t>
            </a:r>
            <a:r>
              <a:rPr lang="en-US" sz="2400" b="1" dirty="0" err="1"/>
              <a:t>Projesi</a:t>
            </a:r>
            <a:r>
              <a:rPr lang="en-US" sz="2400" b="1" dirty="0"/>
              <a:t> </a:t>
            </a:r>
            <a:r>
              <a:rPr lang="en-US" sz="2400" dirty="0" err="1"/>
              <a:t>hazırladık</a:t>
            </a:r>
            <a:r>
              <a:rPr lang="en-US" sz="2400" dirty="0"/>
              <a:t>. </a:t>
            </a:r>
          </a:p>
          <a:p>
            <a:pPr marL="57150" indent="-285750">
              <a:buFont typeface="Wingdings" panose="05000000000000000000" pitchFamily="2" charset="2"/>
              <a:buChar char="Ø"/>
            </a:pPr>
            <a:r>
              <a:rPr lang="en-US" sz="2400" b="1" dirty="0" err="1"/>
              <a:t>Almanya</a:t>
            </a:r>
            <a:r>
              <a:rPr lang="en-US" sz="2400" b="1" dirty="0"/>
              <a:t>, </a:t>
            </a:r>
            <a:r>
              <a:rPr lang="en-US" sz="2400" b="1" dirty="0" err="1"/>
              <a:t>Belçika</a:t>
            </a:r>
            <a:r>
              <a:rPr lang="en-US" sz="2400" b="1" dirty="0"/>
              <a:t> ve </a:t>
            </a:r>
            <a:r>
              <a:rPr lang="en-US" sz="2400" b="1" dirty="0" err="1"/>
              <a:t>Portekiz’den</a:t>
            </a:r>
            <a:r>
              <a:rPr lang="en-US" sz="2400" b="1" dirty="0"/>
              <a:t> </a:t>
            </a:r>
            <a:r>
              <a:rPr lang="en-US" sz="2400" b="1" dirty="0" err="1"/>
              <a:t>ortaklar</a:t>
            </a:r>
            <a:r>
              <a:rPr lang="en-US" sz="2400" b="1" dirty="0"/>
              <a:t> </a:t>
            </a:r>
            <a:r>
              <a:rPr lang="en-US" sz="2400" dirty="0" err="1"/>
              <a:t>ile</a:t>
            </a:r>
            <a:r>
              <a:rPr lang="en-US" sz="2400" dirty="0"/>
              <a:t> </a:t>
            </a:r>
            <a:r>
              <a:rPr lang="en-US" sz="2400" dirty="0" err="1"/>
              <a:t>bir</a:t>
            </a:r>
            <a:r>
              <a:rPr lang="en-US" sz="2400" dirty="0"/>
              <a:t> </a:t>
            </a:r>
            <a:r>
              <a:rPr lang="en-US" sz="2400" dirty="0" err="1"/>
              <a:t>konsorsiyum</a:t>
            </a:r>
            <a:r>
              <a:rPr lang="en-US" sz="2400" dirty="0"/>
              <a:t> </a:t>
            </a:r>
            <a:r>
              <a:rPr lang="en-US" sz="2400" dirty="0" err="1"/>
              <a:t>kurduk</a:t>
            </a:r>
            <a:r>
              <a:rPr lang="en-US" sz="2400" dirty="0"/>
              <a:t>.</a:t>
            </a:r>
          </a:p>
          <a:p>
            <a:pPr marL="57150" indent="-285750">
              <a:buFont typeface="Wingdings" panose="05000000000000000000" pitchFamily="2" charset="2"/>
              <a:buChar char="Ø"/>
            </a:pPr>
            <a:r>
              <a:rPr lang="en-US" sz="2400" dirty="0" err="1"/>
              <a:t>Projenin</a:t>
            </a:r>
            <a:r>
              <a:rPr lang="en-US" sz="2400" dirty="0"/>
              <a:t> </a:t>
            </a:r>
            <a:r>
              <a:rPr lang="en-US" sz="2400" dirty="0" err="1"/>
              <a:t>olumlu</a:t>
            </a:r>
            <a:r>
              <a:rPr lang="en-US" sz="2400" dirty="0"/>
              <a:t> </a:t>
            </a:r>
            <a:r>
              <a:rPr lang="en-US" sz="2400" dirty="0" err="1"/>
              <a:t>sonuçlanması</a:t>
            </a:r>
            <a:r>
              <a:rPr lang="en-US" sz="2400" dirty="0"/>
              <a:t> </a:t>
            </a:r>
            <a:r>
              <a:rPr lang="en-US" sz="2400" dirty="0" err="1"/>
              <a:t>halinde</a:t>
            </a:r>
            <a:r>
              <a:rPr lang="en-US" sz="2400" dirty="0"/>
              <a:t> </a:t>
            </a:r>
            <a:r>
              <a:rPr lang="en-US" sz="2400" dirty="0" err="1"/>
              <a:t>meslek</a:t>
            </a:r>
            <a:r>
              <a:rPr lang="en-US" sz="2400" dirty="0"/>
              <a:t> </a:t>
            </a:r>
            <a:r>
              <a:rPr lang="en-US" sz="2400" dirty="0" err="1"/>
              <a:t>mensuplarımıza</a:t>
            </a:r>
            <a:r>
              <a:rPr lang="en-US" sz="2400" dirty="0"/>
              <a:t> </a:t>
            </a:r>
            <a:r>
              <a:rPr lang="en-US" sz="2400" dirty="0" err="1"/>
              <a:t>fayda</a:t>
            </a:r>
            <a:r>
              <a:rPr lang="en-US" sz="2400" dirty="0"/>
              <a:t> ve </a:t>
            </a:r>
            <a:r>
              <a:rPr lang="en-US" sz="2400" dirty="0" err="1"/>
              <a:t>değer</a:t>
            </a:r>
            <a:r>
              <a:rPr lang="en-US" sz="2400" dirty="0"/>
              <a:t> </a:t>
            </a:r>
            <a:r>
              <a:rPr lang="en-US" sz="2400" dirty="0" err="1"/>
              <a:t>sağlayacak</a:t>
            </a:r>
            <a:r>
              <a:rPr lang="en-US" sz="2400" dirty="0"/>
              <a:t>, </a:t>
            </a:r>
            <a:r>
              <a:rPr lang="en-US" sz="2400" dirty="0" err="1"/>
              <a:t>bilgi</a:t>
            </a:r>
            <a:r>
              <a:rPr lang="en-US" sz="2400" dirty="0"/>
              <a:t> ve </a:t>
            </a:r>
            <a:r>
              <a:rPr lang="en-US" sz="2400" dirty="0" err="1"/>
              <a:t>deneyim</a:t>
            </a:r>
            <a:r>
              <a:rPr lang="en-US" sz="2400" dirty="0"/>
              <a:t> </a:t>
            </a:r>
            <a:r>
              <a:rPr lang="en-US" sz="2400" dirty="0" err="1"/>
              <a:t>aktarımına</a:t>
            </a:r>
            <a:r>
              <a:rPr lang="en-US" sz="2400" dirty="0"/>
              <a:t> </a:t>
            </a:r>
            <a:r>
              <a:rPr lang="en-US" sz="2400" dirty="0" err="1"/>
              <a:t>uzanan</a:t>
            </a:r>
            <a:r>
              <a:rPr lang="en-US" sz="2400" dirty="0"/>
              <a:t> </a:t>
            </a:r>
            <a:r>
              <a:rPr lang="en-US" b="1" dirty="0" err="1"/>
              <a:t>öğrenme</a:t>
            </a:r>
            <a:r>
              <a:rPr lang="en-US" b="1" dirty="0"/>
              <a:t> </a:t>
            </a:r>
            <a:r>
              <a:rPr lang="en-US" b="1" dirty="0" err="1"/>
              <a:t>yolculuğuna</a:t>
            </a:r>
            <a:r>
              <a:rPr lang="en-US" sz="2400" dirty="0"/>
              <a:t> </a:t>
            </a:r>
            <a:r>
              <a:rPr lang="en-US" sz="2400" dirty="0" err="1"/>
              <a:t>başlayacağız</a:t>
            </a:r>
            <a:r>
              <a:rPr lang="en-US" sz="2400" dirty="0"/>
              <a:t>. 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sz="1400" b="1" dirty="0"/>
          </a:p>
        </p:txBody>
      </p:sp>
      <p:sp>
        <p:nvSpPr>
          <p:cNvPr id="3" name="Alt Bilgi Yer Tutucusu 2">
            <a:extLst>
              <a:ext uri="{FF2B5EF4-FFF2-40B4-BE49-F238E27FC236}">
                <a16:creationId xmlns:a16="http://schemas.microsoft.com/office/drawing/2014/main" id="{714CD495-EEAA-DDB8-F6FF-43768EDADE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988755" y="6498590"/>
            <a:ext cx="6277165" cy="365125"/>
          </a:xfrm>
        </p:spPr>
        <p:txBody>
          <a:bodyPr/>
          <a:lstStyle/>
          <a:p>
            <a:r>
              <a:rPr lang="tr-TR" dirty="0"/>
              <a:t>İZMİR SMMMO / 18. Türkiye Muhasebe Standartları Sempozyumu / 03-07 MART 2024 / KIBRIS  </a:t>
            </a:r>
          </a:p>
        </p:txBody>
      </p:sp>
    </p:spTree>
    <p:extLst>
      <p:ext uri="{BB962C8B-B14F-4D97-AF65-F5344CB8AC3E}">
        <p14:creationId xmlns:p14="http://schemas.microsoft.com/office/powerpoint/2010/main" val="298179530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100EDD19-6802-4EC3-95CE-CFFAB042CF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Başlık 1">
            <a:extLst>
              <a:ext uri="{FF2B5EF4-FFF2-40B4-BE49-F238E27FC236}">
                <a16:creationId xmlns:a16="http://schemas.microsoft.com/office/drawing/2014/main" id="{B43C7021-BEC0-43A6-89B4-FE0F11053C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r>
              <a:rPr lang="tr-TR" sz="5400" b="1" dirty="0">
                <a:solidFill>
                  <a:schemeClr val="accent2"/>
                </a:solidFill>
              </a:rPr>
              <a:t>SÜRDÜRÜLEBİLİRLİK EĞİTİMİ </a:t>
            </a:r>
            <a:r>
              <a:rPr lang="tr-TR" sz="5400" b="1" dirty="0"/>
              <a:t>Projesi</a:t>
            </a:r>
          </a:p>
        </p:txBody>
      </p:sp>
      <p:sp>
        <p:nvSpPr>
          <p:cNvPr id="10" name="sketch line">
            <a:extLst>
              <a:ext uri="{FF2B5EF4-FFF2-40B4-BE49-F238E27FC236}">
                <a16:creationId xmlns:a16="http://schemas.microsoft.com/office/drawing/2014/main" id="{DB17E863-922E-4C26-BD64-E8FD41D2866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69036" y="1677373"/>
            <a:ext cx="10853928" cy="18288"/>
          </a:xfrm>
          <a:custGeom>
            <a:avLst/>
            <a:gdLst>
              <a:gd name="connsiteX0" fmla="*/ 0 w 10853928"/>
              <a:gd name="connsiteY0" fmla="*/ 0 h 18288"/>
              <a:gd name="connsiteX1" fmla="*/ 461292 w 10853928"/>
              <a:gd name="connsiteY1" fmla="*/ 0 h 18288"/>
              <a:gd name="connsiteX2" fmla="*/ 1139662 w 10853928"/>
              <a:gd name="connsiteY2" fmla="*/ 0 h 18288"/>
              <a:gd name="connsiteX3" fmla="*/ 1926572 w 10853928"/>
              <a:gd name="connsiteY3" fmla="*/ 0 h 18288"/>
              <a:gd name="connsiteX4" fmla="*/ 2279325 w 10853928"/>
              <a:gd name="connsiteY4" fmla="*/ 0 h 18288"/>
              <a:gd name="connsiteX5" fmla="*/ 2632078 w 10853928"/>
              <a:gd name="connsiteY5" fmla="*/ 0 h 18288"/>
              <a:gd name="connsiteX6" fmla="*/ 3527527 w 10853928"/>
              <a:gd name="connsiteY6" fmla="*/ 0 h 18288"/>
              <a:gd name="connsiteX7" fmla="*/ 4205897 w 10853928"/>
              <a:gd name="connsiteY7" fmla="*/ 0 h 18288"/>
              <a:gd name="connsiteX8" fmla="*/ 4558650 w 10853928"/>
              <a:gd name="connsiteY8" fmla="*/ 0 h 18288"/>
              <a:gd name="connsiteX9" fmla="*/ 5237020 w 10853928"/>
              <a:gd name="connsiteY9" fmla="*/ 0 h 18288"/>
              <a:gd name="connsiteX10" fmla="*/ 6132469 w 10853928"/>
              <a:gd name="connsiteY10" fmla="*/ 0 h 18288"/>
              <a:gd name="connsiteX11" fmla="*/ 6702301 w 10853928"/>
              <a:gd name="connsiteY11" fmla="*/ 0 h 18288"/>
              <a:gd name="connsiteX12" fmla="*/ 7272132 w 10853928"/>
              <a:gd name="connsiteY12" fmla="*/ 0 h 18288"/>
              <a:gd name="connsiteX13" fmla="*/ 7950502 w 10853928"/>
              <a:gd name="connsiteY13" fmla="*/ 0 h 18288"/>
              <a:gd name="connsiteX14" fmla="*/ 8737412 w 10853928"/>
              <a:gd name="connsiteY14" fmla="*/ 0 h 18288"/>
              <a:gd name="connsiteX15" fmla="*/ 9524322 w 10853928"/>
              <a:gd name="connsiteY15" fmla="*/ 0 h 18288"/>
              <a:gd name="connsiteX16" fmla="*/ 10853928 w 10853928"/>
              <a:gd name="connsiteY16" fmla="*/ 0 h 18288"/>
              <a:gd name="connsiteX17" fmla="*/ 10853928 w 10853928"/>
              <a:gd name="connsiteY17" fmla="*/ 18288 h 18288"/>
              <a:gd name="connsiteX18" fmla="*/ 10392636 w 10853928"/>
              <a:gd name="connsiteY18" fmla="*/ 18288 h 18288"/>
              <a:gd name="connsiteX19" fmla="*/ 9497187 w 10853928"/>
              <a:gd name="connsiteY19" fmla="*/ 18288 h 18288"/>
              <a:gd name="connsiteX20" fmla="*/ 8818817 w 10853928"/>
              <a:gd name="connsiteY20" fmla="*/ 18288 h 18288"/>
              <a:gd name="connsiteX21" fmla="*/ 8466064 w 10853928"/>
              <a:gd name="connsiteY21" fmla="*/ 18288 h 18288"/>
              <a:gd name="connsiteX22" fmla="*/ 7787693 w 10853928"/>
              <a:gd name="connsiteY22" fmla="*/ 18288 h 18288"/>
              <a:gd name="connsiteX23" fmla="*/ 7217862 w 10853928"/>
              <a:gd name="connsiteY23" fmla="*/ 18288 h 18288"/>
              <a:gd name="connsiteX24" fmla="*/ 6648031 w 10853928"/>
              <a:gd name="connsiteY24" fmla="*/ 18288 h 18288"/>
              <a:gd name="connsiteX25" fmla="*/ 6078200 w 10853928"/>
              <a:gd name="connsiteY25" fmla="*/ 18288 h 18288"/>
              <a:gd name="connsiteX26" fmla="*/ 5508368 w 10853928"/>
              <a:gd name="connsiteY26" fmla="*/ 18288 h 18288"/>
              <a:gd name="connsiteX27" fmla="*/ 4721459 w 10853928"/>
              <a:gd name="connsiteY27" fmla="*/ 18288 h 18288"/>
              <a:gd name="connsiteX28" fmla="*/ 4043088 w 10853928"/>
              <a:gd name="connsiteY28" fmla="*/ 18288 h 18288"/>
              <a:gd name="connsiteX29" fmla="*/ 3690336 w 10853928"/>
              <a:gd name="connsiteY29" fmla="*/ 18288 h 18288"/>
              <a:gd name="connsiteX30" fmla="*/ 3120504 w 10853928"/>
              <a:gd name="connsiteY30" fmla="*/ 18288 h 18288"/>
              <a:gd name="connsiteX31" fmla="*/ 2333595 w 10853928"/>
              <a:gd name="connsiteY31" fmla="*/ 18288 h 18288"/>
              <a:gd name="connsiteX32" fmla="*/ 1872303 w 10853928"/>
              <a:gd name="connsiteY32" fmla="*/ 18288 h 18288"/>
              <a:gd name="connsiteX33" fmla="*/ 976854 w 10853928"/>
              <a:gd name="connsiteY33" fmla="*/ 18288 h 18288"/>
              <a:gd name="connsiteX34" fmla="*/ 0 w 10853928"/>
              <a:gd name="connsiteY34" fmla="*/ 18288 h 18288"/>
              <a:gd name="connsiteX35" fmla="*/ 0 w 10853928"/>
              <a:gd name="connsiteY35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10853928" h="18288" fill="none" extrusionOk="0">
                <a:moveTo>
                  <a:pt x="0" y="0"/>
                </a:moveTo>
                <a:cubicBezTo>
                  <a:pt x="146993" y="-19076"/>
                  <a:pt x="347684" y="-4790"/>
                  <a:pt x="461292" y="0"/>
                </a:cubicBezTo>
                <a:cubicBezTo>
                  <a:pt x="574900" y="4790"/>
                  <a:pt x="808367" y="19821"/>
                  <a:pt x="1139662" y="0"/>
                </a:cubicBezTo>
                <a:cubicBezTo>
                  <a:pt x="1470957" y="-19821"/>
                  <a:pt x="1627405" y="5721"/>
                  <a:pt x="1926572" y="0"/>
                </a:cubicBezTo>
                <a:cubicBezTo>
                  <a:pt x="2225739" y="-5721"/>
                  <a:pt x="2137730" y="-3235"/>
                  <a:pt x="2279325" y="0"/>
                </a:cubicBezTo>
                <a:cubicBezTo>
                  <a:pt x="2420920" y="3235"/>
                  <a:pt x="2456518" y="9685"/>
                  <a:pt x="2632078" y="0"/>
                </a:cubicBezTo>
                <a:cubicBezTo>
                  <a:pt x="2807638" y="-9685"/>
                  <a:pt x="3211516" y="-43007"/>
                  <a:pt x="3527527" y="0"/>
                </a:cubicBezTo>
                <a:cubicBezTo>
                  <a:pt x="3843538" y="43007"/>
                  <a:pt x="4058833" y="22042"/>
                  <a:pt x="4205897" y="0"/>
                </a:cubicBezTo>
                <a:cubicBezTo>
                  <a:pt x="4352961" y="-22042"/>
                  <a:pt x="4474805" y="-11846"/>
                  <a:pt x="4558650" y="0"/>
                </a:cubicBezTo>
                <a:cubicBezTo>
                  <a:pt x="4642495" y="11846"/>
                  <a:pt x="5041928" y="-6069"/>
                  <a:pt x="5237020" y="0"/>
                </a:cubicBezTo>
                <a:cubicBezTo>
                  <a:pt x="5432112" y="6069"/>
                  <a:pt x="5943266" y="-17479"/>
                  <a:pt x="6132469" y="0"/>
                </a:cubicBezTo>
                <a:cubicBezTo>
                  <a:pt x="6321672" y="17479"/>
                  <a:pt x="6483872" y="26234"/>
                  <a:pt x="6702301" y="0"/>
                </a:cubicBezTo>
                <a:cubicBezTo>
                  <a:pt x="6920730" y="-26234"/>
                  <a:pt x="6991194" y="-15156"/>
                  <a:pt x="7272132" y="0"/>
                </a:cubicBezTo>
                <a:cubicBezTo>
                  <a:pt x="7553070" y="15156"/>
                  <a:pt x="7684444" y="-32961"/>
                  <a:pt x="7950502" y="0"/>
                </a:cubicBezTo>
                <a:cubicBezTo>
                  <a:pt x="8216560" y="32961"/>
                  <a:pt x="8493290" y="-10491"/>
                  <a:pt x="8737412" y="0"/>
                </a:cubicBezTo>
                <a:cubicBezTo>
                  <a:pt x="8981534" y="10491"/>
                  <a:pt x="9191586" y="-13899"/>
                  <a:pt x="9524322" y="0"/>
                </a:cubicBezTo>
                <a:cubicBezTo>
                  <a:pt x="9857058" y="13899"/>
                  <a:pt x="10297509" y="7485"/>
                  <a:pt x="10853928" y="0"/>
                </a:cubicBezTo>
                <a:cubicBezTo>
                  <a:pt x="10854574" y="4451"/>
                  <a:pt x="10854418" y="9226"/>
                  <a:pt x="10853928" y="18288"/>
                </a:cubicBezTo>
                <a:cubicBezTo>
                  <a:pt x="10691638" y="28522"/>
                  <a:pt x="10574319" y="29578"/>
                  <a:pt x="10392636" y="18288"/>
                </a:cubicBezTo>
                <a:cubicBezTo>
                  <a:pt x="10210953" y="6998"/>
                  <a:pt x="9836277" y="-16742"/>
                  <a:pt x="9497187" y="18288"/>
                </a:cubicBezTo>
                <a:cubicBezTo>
                  <a:pt x="9158097" y="53318"/>
                  <a:pt x="9119479" y="30714"/>
                  <a:pt x="8818817" y="18288"/>
                </a:cubicBezTo>
                <a:cubicBezTo>
                  <a:pt x="8518155" y="5863"/>
                  <a:pt x="8640037" y="6483"/>
                  <a:pt x="8466064" y="18288"/>
                </a:cubicBezTo>
                <a:cubicBezTo>
                  <a:pt x="8292091" y="30093"/>
                  <a:pt x="7997656" y="18914"/>
                  <a:pt x="7787693" y="18288"/>
                </a:cubicBezTo>
                <a:cubicBezTo>
                  <a:pt x="7577730" y="17662"/>
                  <a:pt x="7412468" y="21416"/>
                  <a:pt x="7217862" y="18288"/>
                </a:cubicBezTo>
                <a:cubicBezTo>
                  <a:pt x="7023256" y="15160"/>
                  <a:pt x="6898018" y="14824"/>
                  <a:pt x="6648031" y="18288"/>
                </a:cubicBezTo>
                <a:cubicBezTo>
                  <a:pt x="6398044" y="21752"/>
                  <a:pt x="6254402" y="38625"/>
                  <a:pt x="6078200" y="18288"/>
                </a:cubicBezTo>
                <a:cubicBezTo>
                  <a:pt x="5901998" y="-2049"/>
                  <a:pt x="5622886" y="3213"/>
                  <a:pt x="5508368" y="18288"/>
                </a:cubicBezTo>
                <a:cubicBezTo>
                  <a:pt x="5393850" y="33363"/>
                  <a:pt x="5036260" y="26830"/>
                  <a:pt x="4721459" y="18288"/>
                </a:cubicBezTo>
                <a:cubicBezTo>
                  <a:pt x="4406658" y="9746"/>
                  <a:pt x="4239221" y="41551"/>
                  <a:pt x="4043088" y="18288"/>
                </a:cubicBezTo>
                <a:cubicBezTo>
                  <a:pt x="3846955" y="-4975"/>
                  <a:pt x="3818802" y="34658"/>
                  <a:pt x="3690336" y="18288"/>
                </a:cubicBezTo>
                <a:cubicBezTo>
                  <a:pt x="3561870" y="1918"/>
                  <a:pt x="3265491" y="42194"/>
                  <a:pt x="3120504" y="18288"/>
                </a:cubicBezTo>
                <a:cubicBezTo>
                  <a:pt x="2975517" y="-5618"/>
                  <a:pt x="2720254" y="36673"/>
                  <a:pt x="2333595" y="18288"/>
                </a:cubicBezTo>
                <a:cubicBezTo>
                  <a:pt x="1946936" y="-97"/>
                  <a:pt x="2097241" y="5776"/>
                  <a:pt x="1872303" y="18288"/>
                </a:cubicBezTo>
                <a:cubicBezTo>
                  <a:pt x="1647365" y="30800"/>
                  <a:pt x="1282708" y="45380"/>
                  <a:pt x="976854" y="18288"/>
                </a:cubicBezTo>
                <a:cubicBezTo>
                  <a:pt x="671000" y="-8804"/>
                  <a:pt x="408401" y="-12775"/>
                  <a:pt x="0" y="18288"/>
                </a:cubicBezTo>
                <a:cubicBezTo>
                  <a:pt x="-213" y="9468"/>
                  <a:pt x="187" y="4459"/>
                  <a:pt x="0" y="0"/>
                </a:cubicBezTo>
                <a:close/>
              </a:path>
              <a:path w="10853928" h="18288" stroke="0" extrusionOk="0">
                <a:moveTo>
                  <a:pt x="0" y="0"/>
                </a:moveTo>
                <a:cubicBezTo>
                  <a:pt x="267322" y="15284"/>
                  <a:pt x="415388" y="-21048"/>
                  <a:pt x="569831" y="0"/>
                </a:cubicBezTo>
                <a:cubicBezTo>
                  <a:pt x="724274" y="21048"/>
                  <a:pt x="769333" y="-2353"/>
                  <a:pt x="922584" y="0"/>
                </a:cubicBezTo>
                <a:cubicBezTo>
                  <a:pt x="1075835" y="2353"/>
                  <a:pt x="1399490" y="-145"/>
                  <a:pt x="1818033" y="0"/>
                </a:cubicBezTo>
                <a:cubicBezTo>
                  <a:pt x="2236576" y="145"/>
                  <a:pt x="2145330" y="5482"/>
                  <a:pt x="2387864" y="0"/>
                </a:cubicBezTo>
                <a:cubicBezTo>
                  <a:pt x="2630398" y="-5482"/>
                  <a:pt x="2793207" y="18487"/>
                  <a:pt x="2957695" y="0"/>
                </a:cubicBezTo>
                <a:cubicBezTo>
                  <a:pt x="3122183" y="-18487"/>
                  <a:pt x="3579141" y="19003"/>
                  <a:pt x="3853144" y="0"/>
                </a:cubicBezTo>
                <a:cubicBezTo>
                  <a:pt x="4127147" y="-19003"/>
                  <a:pt x="4209857" y="12211"/>
                  <a:pt x="4314436" y="0"/>
                </a:cubicBezTo>
                <a:cubicBezTo>
                  <a:pt x="4419015" y="-12211"/>
                  <a:pt x="4762459" y="-17220"/>
                  <a:pt x="5209885" y="0"/>
                </a:cubicBezTo>
                <a:cubicBezTo>
                  <a:pt x="5657311" y="17220"/>
                  <a:pt x="5692663" y="-3290"/>
                  <a:pt x="6105335" y="0"/>
                </a:cubicBezTo>
                <a:cubicBezTo>
                  <a:pt x="6518007" y="3290"/>
                  <a:pt x="6455516" y="-5124"/>
                  <a:pt x="6783705" y="0"/>
                </a:cubicBezTo>
                <a:cubicBezTo>
                  <a:pt x="7111894" y="5124"/>
                  <a:pt x="7441941" y="-17829"/>
                  <a:pt x="7679154" y="0"/>
                </a:cubicBezTo>
                <a:cubicBezTo>
                  <a:pt x="7916367" y="17829"/>
                  <a:pt x="8102967" y="-24363"/>
                  <a:pt x="8248985" y="0"/>
                </a:cubicBezTo>
                <a:cubicBezTo>
                  <a:pt x="8395003" y="24363"/>
                  <a:pt x="8552393" y="25505"/>
                  <a:pt x="8818817" y="0"/>
                </a:cubicBezTo>
                <a:cubicBezTo>
                  <a:pt x="9085241" y="-25505"/>
                  <a:pt x="9411308" y="38000"/>
                  <a:pt x="9605726" y="0"/>
                </a:cubicBezTo>
                <a:cubicBezTo>
                  <a:pt x="9800144" y="-38000"/>
                  <a:pt x="10006468" y="-25741"/>
                  <a:pt x="10175558" y="0"/>
                </a:cubicBezTo>
                <a:cubicBezTo>
                  <a:pt x="10344648" y="25741"/>
                  <a:pt x="10696282" y="695"/>
                  <a:pt x="10853928" y="0"/>
                </a:cubicBezTo>
                <a:cubicBezTo>
                  <a:pt x="10853521" y="8690"/>
                  <a:pt x="10853774" y="14141"/>
                  <a:pt x="10853928" y="18288"/>
                </a:cubicBezTo>
                <a:cubicBezTo>
                  <a:pt x="10608124" y="24255"/>
                  <a:pt x="10343415" y="22307"/>
                  <a:pt x="10067018" y="18288"/>
                </a:cubicBezTo>
                <a:cubicBezTo>
                  <a:pt x="9790621" y="14270"/>
                  <a:pt x="9843266" y="3564"/>
                  <a:pt x="9714266" y="18288"/>
                </a:cubicBezTo>
                <a:cubicBezTo>
                  <a:pt x="9585266" y="33012"/>
                  <a:pt x="9379484" y="1875"/>
                  <a:pt x="9252974" y="18288"/>
                </a:cubicBezTo>
                <a:cubicBezTo>
                  <a:pt x="9126464" y="34701"/>
                  <a:pt x="8580678" y="-4904"/>
                  <a:pt x="8357525" y="18288"/>
                </a:cubicBezTo>
                <a:cubicBezTo>
                  <a:pt x="8134372" y="41480"/>
                  <a:pt x="7903199" y="26458"/>
                  <a:pt x="7679154" y="18288"/>
                </a:cubicBezTo>
                <a:cubicBezTo>
                  <a:pt x="7455109" y="10118"/>
                  <a:pt x="7435944" y="27109"/>
                  <a:pt x="7217862" y="18288"/>
                </a:cubicBezTo>
                <a:cubicBezTo>
                  <a:pt x="6999780" y="9467"/>
                  <a:pt x="6680409" y="18985"/>
                  <a:pt x="6539492" y="18288"/>
                </a:cubicBezTo>
                <a:cubicBezTo>
                  <a:pt x="6398575" y="17592"/>
                  <a:pt x="6312077" y="33018"/>
                  <a:pt x="6186739" y="18288"/>
                </a:cubicBezTo>
                <a:cubicBezTo>
                  <a:pt x="6061401" y="3558"/>
                  <a:pt x="5947033" y="12075"/>
                  <a:pt x="5833986" y="18288"/>
                </a:cubicBezTo>
                <a:cubicBezTo>
                  <a:pt x="5720939" y="24501"/>
                  <a:pt x="5482226" y="8586"/>
                  <a:pt x="5155616" y="18288"/>
                </a:cubicBezTo>
                <a:cubicBezTo>
                  <a:pt x="4829006" y="27991"/>
                  <a:pt x="4841274" y="29316"/>
                  <a:pt x="4694324" y="18288"/>
                </a:cubicBezTo>
                <a:cubicBezTo>
                  <a:pt x="4547374" y="7260"/>
                  <a:pt x="4077675" y="7013"/>
                  <a:pt x="3907414" y="18288"/>
                </a:cubicBezTo>
                <a:cubicBezTo>
                  <a:pt x="3737153" y="29564"/>
                  <a:pt x="3538393" y="21630"/>
                  <a:pt x="3446122" y="18288"/>
                </a:cubicBezTo>
                <a:cubicBezTo>
                  <a:pt x="3353851" y="14946"/>
                  <a:pt x="2990320" y="-8091"/>
                  <a:pt x="2659212" y="18288"/>
                </a:cubicBezTo>
                <a:cubicBezTo>
                  <a:pt x="2328104" y="44667"/>
                  <a:pt x="2427653" y="9607"/>
                  <a:pt x="2306460" y="18288"/>
                </a:cubicBezTo>
                <a:cubicBezTo>
                  <a:pt x="2185267" y="26969"/>
                  <a:pt x="1719763" y="3717"/>
                  <a:pt x="1519550" y="18288"/>
                </a:cubicBezTo>
                <a:cubicBezTo>
                  <a:pt x="1319337" y="32860"/>
                  <a:pt x="1167371" y="17040"/>
                  <a:pt x="1058258" y="18288"/>
                </a:cubicBezTo>
                <a:cubicBezTo>
                  <a:pt x="949145" y="19536"/>
                  <a:pt x="780234" y="31447"/>
                  <a:pt x="705505" y="18288"/>
                </a:cubicBezTo>
                <a:cubicBezTo>
                  <a:pt x="630776" y="5129"/>
                  <a:pt x="215796" y="30056"/>
                  <a:pt x="0" y="18288"/>
                </a:cubicBezTo>
                <a:cubicBezTo>
                  <a:pt x="-53" y="11301"/>
                  <a:pt x="-649" y="7756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1275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40C29CE8-1E92-E484-451A-A4593FE8694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929384"/>
            <a:ext cx="10937240" cy="4251960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tr-TR" sz="2400" dirty="0"/>
              <a:t>Üyesi olduğumuz Uluslararası Muhasebeciler Federasyonu </a:t>
            </a:r>
          </a:p>
          <a:p>
            <a:pPr>
              <a:lnSpc>
                <a:spcPct val="150000"/>
              </a:lnSpc>
            </a:pPr>
            <a:r>
              <a:rPr lang="tr-TR" sz="2400" dirty="0"/>
              <a:t>Üyesi olduğumuz Avrupa Muhasebeciler Federasyonu 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tr-TR" sz="2400" dirty="0"/>
              <a:t>   işbirliğiyle hem serbest çalışan hem de hizmet akdi ile çalışan üyelerimizi dikkate  alan        </a:t>
            </a:r>
            <a:r>
              <a:rPr lang="tr-TR" sz="2400" b="1" dirty="0"/>
              <a:t>      SÜRDÜRÜLEBİLİRLİK  EĞİTİMİ </a:t>
            </a:r>
            <a:r>
              <a:rPr lang="tr-TR" sz="2400" dirty="0"/>
              <a:t>müfredatı hazırladık. 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tr-TR" sz="2400" dirty="0"/>
              <a:t>Temel düzey ve İleri düzey iki aşamadan oluşan SÜRDÜRÜLEBİLİRLİK UZMANLIK EĞİTİMLERİ yakında üyelerimizin hizmetine sunulacaktır</a:t>
            </a:r>
          </a:p>
        </p:txBody>
      </p:sp>
      <p:sp>
        <p:nvSpPr>
          <p:cNvPr id="4" name="Alt Bilgi Yer Tutucusu 3">
            <a:extLst>
              <a:ext uri="{FF2B5EF4-FFF2-40B4-BE49-F238E27FC236}">
                <a16:creationId xmlns:a16="http://schemas.microsoft.com/office/drawing/2014/main" id="{E0EA8BF4-EFED-4D0E-71B0-B07B3B598C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082800" y="6356350"/>
            <a:ext cx="7792720" cy="365125"/>
          </a:xfrm>
        </p:spPr>
        <p:txBody>
          <a:bodyPr/>
          <a:lstStyle/>
          <a:p>
            <a:r>
              <a:rPr lang="tr-TR" dirty="0"/>
              <a:t>İZMİR SMMMO / 18. Türkiye Muhasebe Standartları Sempozyumu / 03-07 MART 2024 / KIBRIS  </a:t>
            </a:r>
          </a:p>
        </p:txBody>
      </p:sp>
    </p:spTree>
    <p:extLst>
      <p:ext uri="{BB962C8B-B14F-4D97-AF65-F5344CB8AC3E}">
        <p14:creationId xmlns:p14="http://schemas.microsoft.com/office/powerpoint/2010/main" val="210988249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100EDD19-6802-4EC3-95CE-CFFAB042CF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Başlık 1">
            <a:extLst>
              <a:ext uri="{FF2B5EF4-FFF2-40B4-BE49-F238E27FC236}">
                <a16:creationId xmlns:a16="http://schemas.microsoft.com/office/drawing/2014/main" id="{8A3D86A7-EDEC-3284-B094-689B97282E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1122742" cy="1325563"/>
          </a:xfrm>
        </p:spPr>
        <p:txBody>
          <a:bodyPr>
            <a:normAutofit fontScale="90000"/>
          </a:bodyPr>
          <a:lstStyle/>
          <a:p>
            <a:r>
              <a:rPr lang="tr-TR" sz="5400" b="1" dirty="0"/>
              <a:t>TÜRMOB</a:t>
            </a:r>
            <a:r>
              <a:rPr lang="tr-TR" sz="5400" dirty="0"/>
              <a:t> </a:t>
            </a:r>
            <a:r>
              <a:rPr lang="tr-TR" sz="6700" b="1" dirty="0">
                <a:solidFill>
                  <a:srgbClr val="0070C0"/>
                </a:solidFill>
              </a:rPr>
              <a:t>SÜRDÜRÜLEBİLİRLİK ZİRVESİ</a:t>
            </a:r>
            <a:endParaRPr lang="tr-TR" sz="5400" b="1" dirty="0">
              <a:solidFill>
                <a:srgbClr val="0070C0"/>
              </a:solidFill>
            </a:endParaRPr>
          </a:p>
        </p:txBody>
      </p:sp>
      <p:sp>
        <p:nvSpPr>
          <p:cNvPr id="10" name="sketch line">
            <a:extLst>
              <a:ext uri="{FF2B5EF4-FFF2-40B4-BE49-F238E27FC236}">
                <a16:creationId xmlns:a16="http://schemas.microsoft.com/office/drawing/2014/main" id="{DB17E863-922E-4C26-BD64-E8FD41D2866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69036" y="1677373"/>
            <a:ext cx="10853928" cy="18288"/>
          </a:xfrm>
          <a:custGeom>
            <a:avLst/>
            <a:gdLst>
              <a:gd name="connsiteX0" fmla="*/ 0 w 10853928"/>
              <a:gd name="connsiteY0" fmla="*/ 0 h 18288"/>
              <a:gd name="connsiteX1" fmla="*/ 461292 w 10853928"/>
              <a:gd name="connsiteY1" fmla="*/ 0 h 18288"/>
              <a:gd name="connsiteX2" fmla="*/ 1139662 w 10853928"/>
              <a:gd name="connsiteY2" fmla="*/ 0 h 18288"/>
              <a:gd name="connsiteX3" fmla="*/ 1926572 w 10853928"/>
              <a:gd name="connsiteY3" fmla="*/ 0 h 18288"/>
              <a:gd name="connsiteX4" fmla="*/ 2279325 w 10853928"/>
              <a:gd name="connsiteY4" fmla="*/ 0 h 18288"/>
              <a:gd name="connsiteX5" fmla="*/ 2632078 w 10853928"/>
              <a:gd name="connsiteY5" fmla="*/ 0 h 18288"/>
              <a:gd name="connsiteX6" fmla="*/ 3527527 w 10853928"/>
              <a:gd name="connsiteY6" fmla="*/ 0 h 18288"/>
              <a:gd name="connsiteX7" fmla="*/ 4205897 w 10853928"/>
              <a:gd name="connsiteY7" fmla="*/ 0 h 18288"/>
              <a:gd name="connsiteX8" fmla="*/ 4558650 w 10853928"/>
              <a:gd name="connsiteY8" fmla="*/ 0 h 18288"/>
              <a:gd name="connsiteX9" fmla="*/ 5237020 w 10853928"/>
              <a:gd name="connsiteY9" fmla="*/ 0 h 18288"/>
              <a:gd name="connsiteX10" fmla="*/ 6132469 w 10853928"/>
              <a:gd name="connsiteY10" fmla="*/ 0 h 18288"/>
              <a:gd name="connsiteX11" fmla="*/ 6702301 w 10853928"/>
              <a:gd name="connsiteY11" fmla="*/ 0 h 18288"/>
              <a:gd name="connsiteX12" fmla="*/ 7272132 w 10853928"/>
              <a:gd name="connsiteY12" fmla="*/ 0 h 18288"/>
              <a:gd name="connsiteX13" fmla="*/ 7950502 w 10853928"/>
              <a:gd name="connsiteY13" fmla="*/ 0 h 18288"/>
              <a:gd name="connsiteX14" fmla="*/ 8737412 w 10853928"/>
              <a:gd name="connsiteY14" fmla="*/ 0 h 18288"/>
              <a:gd name="connsiteX15" fmla="*/ 9524322 w 10853928"/>
              <a:gd name="connsiteY15" fmla="*/ 0 h 18288"/>
              <a:gd name="connsiteX16" fmla="*/ 10853928 w 10853928"/>
              <a:gd name="connsiteY16" fmla="*/ 0 h 18288"/>
              <a:gd name="connsiteX17" fmla="*/ 10853928 w 10853928"/>
              <a:gd name="connsiteY17" fmla="*/ 18288 h 18288"/>
              <a:gd name="connsiteX18" fmla="*/ 10392636 w 10853928"/>
              <a:gd name="connsiteY18" fmla="*/ 18288 h 18288"/>
              <a:gd name="connsiteX19" fmla="*/ 9497187 w 10853928"/>
              <a:gd name="connsiteY19" fmla="*/ 18288 h 18288"/>
              <a:gd name="connsiteX20" fmla="*/ 8818817 w 10853928"/>
              <a:gd name="connsiteY20" fmla="*/ 18288 h 18288"/>
              <a:gd name="connsiteX21" fmla="*/ 8466064 w 10853928"/>
              <a:gd name="connsiteY21" fmla="*/ 18288 h 18288"/>
              <a:gd name="connsiteX22" fmla="*/ 7787693 w 10853928"/>
              <a:gd name="connsiteY22" fmla="*/ 18288 h 18288"/>
              <a:gd name="connsiteX23" fmla="*/ 7217862 w 10853928"/>
              <a:gd name="connsiteY23" fmla="*/ 18288 h 18288"/>
              <a:gd name="connsiteX24" fmla="*/ 6648031 w 10853928"/>
              <a:gd name="connsiteY24" fmla="*/ 18288 h 18288"/>
              <a:gd name="connsiteX25" fmla="*/ 6078200 w 10853928"/>
              <a:gd name="connsiteY25" fmla="*/ 18288 h 18288"/>
              <a:gd name="connsiteX26" fmla="*/ 5508368 w 10853928"/>
              <a:gd name="connsiteY26" fmla="*/ 18288 h 18288"/>
              <a:gd name="connsiteX27" fmla="*/ 4721459 w 10853928"/>
              <a:gd name="connsiteY27" fmla="*/ 18288 h 18288"/>
              <a:gd name="connsiteX28" fmla="*/ 4043088 w 10853928"/>
              <a:gd name="connsiteY28" fmla="*/ 18288 h 18288"/>
              <a:gd name="connsiteX29" fmla="*/ 3690336 w 10853928"/>
              <a:gd name="connsiteY29" fmla="*/ 18288 h 18288"/>
              <a:gd name="connsiteX30" fmla="*/ 3120504 w 10853928"/>
              <a:gd name="connsiteY30" fmla="*/ 18288 h 18288"/>
              <a:gd name="connsiteX31" fmla="*/ 2333595 w 10853928"/>
              <a:gd name="connsiteY31" fmla="*/ 18288 h 18288"/>
              <a:gd name="connsiteX32" fmla="*/ 1872303 w 10853928"/>
              <a:gd name="connsiteY32" fmla="*/ 18288 h 18288"/>
              <a:gd name="connsiteX33" fmla="*/ 976854 w 10853928"/>
              <a:gd name="connsiteY33" fmla="*/ 18288 h 18288"/>
              <a:gd name="connsiteX34" fmla="*/ 0 w 10853928"/>
              <a:gd name="connsiteY34" fmla="*/ 18288 h 18288"/>
              <a:gd name="connsiteX35" fmla="*/ 0 w 10853928"/>
              <a:gd name="connsiteY35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10853928" h="18288" fill="none" extrusionOk="0">
                <a:moveTo>
                  <a:pt x="0" y="0"/>
                </a:moveTo>
                <a:cubicBezTo>
                  <a:pt x="146993" y="-19076"/>
                  <a:pt x="347684" y="-4790"/>
                  <a:pt x="461292" y="0"/>
                </a:cubicBezTo>
                <a:cubicBezTo>
                  <a:pt x="574900" y="4790"/>
                  <a:pt x="808367" y="19821"/>
                  <a:pt x="1139662" y="0"/>
                </a:cubicBezTo>
                <a:cubicBezTo>
                  <a:pt x="1470957" y="-19821"/>
                  <a:pt x="1627405" y="5721"/>
                  <a:pt x="1926572" y="0"/>
                </a:cubicBezTo>
                <a:cubicBezTo>
                  <a:pt x="2225739" y="-5721"/>
                  <a:pt x="2137730" y="-3235"/>
                  <a:pt x="2279325" y="0"/>
                </a:cubicBezTo>
                <a:cubicBezTo>
                  <a:pt x="2420920" y="3235"/>
                  <a:pt x="2456518" y="9685"/>
                  <a:pt x="2632078" y="0"/>
                </a:cubicBezTo>
                <a:cubicBezTo>
                  <a:pt x="2807638" y="-9685"/>
                  <a:pt x="3211516" y="-43007"/>
                  <a:pt x="3527527" y="0"/>
                </a:cubicBezTo>
                <a:cubicBezTo>
                  <a:pt x="3843538" y="43007"/>
                  <a:pt x="4058833" y="22042"/>
                  <a:pt x="4205897" y="0"/>
                </a:cubicBezTo>
                <a:cubicBezTo>
                  <a:pt x="4352961" y="-22042"/>
                  <a:pt x="4474805" y="-11846"/>
                  <a:pt x="4558650" y="0"/>
                </a:cubicBezTo>
                <a:cubicBezTo>
                  <a:pt x="4642495" y="11846"/>
                  <a:pt x="5041928" y="-6069"/>
                  <a:pt x="5237020" y="0"/>
                </a:cubicBezTo>
                <a:cubicBezTo>
                  <a:pt x="5432112" y="6069"/>
                  <a:pt x="5943266" y="-17479"/>
                  <a:pt x="6132469" y="0"/>
                </a:cubicBezTo>
                <a:cubicBezTo>
                  <a:pt x="6321672" y="17479"/>
                  <a:pt x="6483872" y="26234"/>
                  <a:pt x="6702301" y="0"/>
                </a:cubicBezTo>
                <a:cubicBezTo>
                  <a:pt x="6920730" y="-26234"/>
                  <a:pt x="6991194" y="-15156"/>
                  <a:pt x="7272132" y="0"/>
                </a:cubicBezTo>
                <a:cubicBezTo>
                  <a:pt x="7553070" y="15156"/>
                  <a:pt x="7684444" y="-32961"/>
                  <a:pt x="7950502" y="0"/>
                </a:cubicBezTo>
                <a:cubicBezTo>
                  <a:pt x="8216560" y="32961"/>
                  <a:pt x="8493290" y="-10491"/>
                  <a:pt x="8737412" y="0"/>
                </a:cubicBezTo>
                <a:cubicBezTo>
                  <a:pt x="8981534" y="10491"/>
                  <a:pt x="9191586" y="-13899"/>
                  <a:pt x="9524322" y="0"/>
                </a:cubicBezTo>
                <a:cubicBezTo>
                  <a:pt x="9857058" y="13899"/>
                  <a:pt x="10297509" y="7485"/>
                  <a:pt x="10853928" y="0"/>
                </a:cubicBezTo>
                <a:cubicBezTo>
                  <a:pt x="10854574" y="4451"/>
                  <a:pt x="10854418" y="9226"/>
                  <a:pt x="10853928" y="18288"/>
                </a:cubicBezTo>
                <a:cubicBezTo>
                  <a:pt x="10691638" y="28522"/>
                  <a:pt x="10574319" y="29578"/>
                  <a:pt x="10392636" y="18288"/>
                </a:cubicBezTo>
                <a:cubicBezTo>
                  <a:pt x="10210953" y="6998"/>
                  <a:pt x="9836277" y="-16742"/>
                  <a:pt x="9497187" y="18288"/>
                </a:cubicBezTo>
                <a:cubicBezTo>
                  <a:pt x="9158097" y="53318"/>
                  <a:pt x="9119479" y="30714"/>
                  <a:pt x="8818817" y="18288"/>
                </a:cubicBezTo>
                <a:cubicBezTo>
                  <a:pt x="8518155" y="5863"/>
                  <a:pt x="8640037" y="6483"/>
                  <a:pt x="8466064" y="18288"/>
                </a:cubicBezTo>
                <a:cubicBezTo>
                  <a:pt x="8292091" y="30093"/>
                  <a:pt x="7997656" y="18914"/>
                  <a:pt x="7787693" y="18288"/>
                </a:cubicBezTo>
                <a:cubicBezTo>
                  <a:pt x="7577730" y="17662"/>
                  <a:pt x="7412468" y="21416"/>
                  <a:pt x="7217862" y="18288"/>
                </a:cubicBezTo>
                <a:cubicBezTo>
                  <a:pt x="7023256" y="15160"/>
                  <a:pt x="6898018" y="14824"/>
                  <a:pt x="6648031" y="18288"/>
                </a:cubicBezTo>
                <a:cubicBezTo>
                  <a:pt x="6398044" y="21752"/>
                  <a:pt x="6254402" y="38625"/>
                  <a:pt x="6078200" y="18288"/>
                </a:cubicBezTo>
                <a:cubicBezTo>
                  <a:pt x="5901998" y="-2049"/>
                  <a:pt x="5622886" y="3213"/>
                  <a:pt x="5508368" y="18288"/>
                </a:cubicBezTo>
                <a:cubicBezTo>
                  <a:pt x="5393850" y="33363"/>
                  <a:pt x="5036260" y="26830"/>
                  <a:pt x="4721459" y="18288"/>
                </a:cubicBezTo>
                <a:cubicBezTo>
                  <a:pt x="4406658" y="9746"/>
                  <a:pt x="4239221" y="41551"/>
                  <a:pt x="4043088" y="18288"/>
                </a:cubicBezTo>
                <a:cubicBezTo>
                  <a:pt x="3846955" y="-4975"/>
                  <a:pt x="3818802" y="34658"/>
                  <a:pt x="3690336" y="18288"/>
                </a:cubicBezTo>
                <a:cubicBezTo>
                  <a:pt x="3561870" y="1918"/>
                  <a:pt x="3265491" y="42194"/>
                  <a:pt x="3120504" y="18288"/>
                </a:cubicBezTo>
                <a:cubicBezTo>
                  <a:pt x="2975517" y="-5618"/>
                  <a:pt x="2720254" y="36673"/>
                  <a:pt x="2333595" y="18288"/>
                </a:cubicBezTo>
                <a:cubicBezTo>
                  <a:pt x="1946936" y="-97"/>
                  <a:pt x="2097241" y="5776"/>
                  <a:pt x="1872303" y="18288"/>
                </a:cubicBezTo>
                <a:cubicBezTo>
                  <a:pt x="1647365" y="30800"/>
                  <a:pt x="1282708" y="45380"/>
                  <a:pt x="976854" y="18288"/>
                </a:cubicBezTo>
                <a:cubicBezTo>
                  <a:pt x="671000" y="-8804"/>
                  <a:pt x="408401" y="-12775"/>
                  <a:pt x="0" y="18288"/>
                </a:cubicBezTo>
                <a:cubicBezTo>
                  <a:pt x="-213" y="9468"/>
                  <a:pt x="187" y="4459"/>
                  <a:pt x="0" y="0"/>
                </a:cubicBezTo>
                <a:close/>
              </a:path>
              <a:path w="10853928" h="18288" stroke="0" extrusionOk="0">
                <a:moveTo>
                  <a:pt x="0" y="0"/>
                </a:moveTo>
                <a:cubicBezTo>
                  <a:pt x="267322" y="15284"/>
                  <a:pt x="415388" y="-21048"/>
                  <a:pt x="569831" y="0"/>
                </a:cubicBezTo>
                <a:cubicBezTo>
                  <a:pt x="724274" y="21048"/>
                  <a:pt x="769333" y="-2353"/>
                  <a:pt x="922584" y="0"/>
                </a:cubicBezTo>
                <a:cubicBezTo>
                  <a:pt x="1075835" y="2353"/>
                  <a:pt x="1399490" y="-145"/>
                  <a:pt x="1818033" y="0"/>
                </a:cubicBezTo>
                <a:cubicBezTo>
                  <a:pt x="2236576" y="145"/>
                  <a:pt x="2145330" y="5482"/>
                  <a:pt x="2387864" y="0"/>
                </a:cubicBezTo>
                <a:cubicBezTo>
                  <a:pt x="2630398" y="-5482"/>
                  <a:pt x="2793207" y="18487"/>
                  <a:pt x="2957695" y="0"/>
                </a:cubicBezTo>
                <a:cubicBezTo>
                  <a:pt x="3122183" y="-18487"/>
                  <a:pt x="3579141" y="19003"/>
                  <a:pt x="3853144" y="0"/>
                </a:cubicBezTo>
                <a:cubicBezTo>
                  <a:pt x="4127147" y="-19003"/>
                  <a:pt x="4209857" y="12211"/>
                  <a:pt x="4314436" y="0"/>
                </a:cubicBezTo>
                <a:cubicBezTo>
                  <a:pt x="4419015" y="-12211"/>
                  <a:pt x="4762459" y="-17220"/>
                  <a:pt x="5209885" y="0"/>
                </a:cubicBezTo>
                <a:cubicBezTo>
                  <a:pt x="5657311" y="17220"/>
                  <a:pt x="5692663" y="-3290"/>
                  <a:pt x="6105335" y="0"/>
                </a:cubicBezTo>
                <a:cubicBezTo>
                  <a:pt x="6518007" y="3290"/>
                  <a:pt x="6455516" y="-5124"/>
                  <a:pt x="6783705" y="0"/>
                </a:cubicBezTo>
                <a:cubicBezTo>
                  <a:pt x="7111894" y="5124"/>
                  <a:pt x="7441941" y="-17829"/>
                  <a:pt x="7679154" y="0"/>
                </a:cubicBezTo>
                <a:cubicBezTo>
                  <a:pt x="7916367" y="17829"/>
                  <a:pt x="8102967" y="-24363"/>
                  <a:pt x="8248985" y="0"/>
                </a:cubicBezTo>
                <a:cubicBezTo>
                  <a:pt x="8395003" y="24363"/>
                  <a:pt x="8552393" y="25505"/>
                  <a:pt x="8818817" y="0"/>
                </a:cubicBezTo>
                <a:cubicBezTo>
                  <a:pt x="9085241" y="-25505"/>
                  <a:pt x="9411308" y="38000"/>
                  <a:pt x="9605726" y="0"/>
                </a:cubicBezTo>
                <a:cubicBezTo>
                  <a:pt x="9800144" y="-38000"/>
                  <a:pt x="10006468" y="-25741"/>
                  <a:pt x="10175558" y="0"/>
                </a:cubicBezTo>
                <a:cubicBezTo>
                  <a:pt x="10344648" y="25741"/>
                  <a:pt x="10696282" y="695"/>
                  <a:pt x="10853928" y="0"/>
                </a:cubicBezTo>
                <a:cubicBezTo>
                  <a:pt x="10853521" y="8690"/>
                  <a:pt x="10853774" y="14141"/>
                  <a:pt x="10853928" y="18288"/>
                </a:cubicBezTo>
                <a:cubicBezTo>
                  <a:pt x="10608124" y="24255"/>
                  <a:pt x="10343415" y="22307"/>
                  <a:pt x="10067018" y="18288"/>
                </a:cubicBezTo>
                <a:cubicBezTo>
                  <a:pt x="9790621" y="14270"/>
                  <a:pt x="9843266" y="3564"/>
                  <a:pt x="9714266" y="18288"/>
                </a:cubicBezTo>
                <a:cubicBezTo>
                  <a:pt x="9585266" y="33012"/>
                  <a:pt x="9379484" y="1875"/>
                  <a:pt x="9252974" y="18288"/>
                </a:cubicBezTo>
                <a:cubicBezTo>
                  <a:pt x="9126464" y="34701"/>
                  <a:pt x="8580678" y="-4904"/>
                  <a:pt x="8357525" y="18288"/>
                </a:cubicBezTo>
                <a:cubicBezTo>
                  <a:pt x="8134372" y="41480"/>
                  <a:pt x="7903199" y="26458"/>
                  <a:pt x="7679154" y="18288"/>
                </a:cubicBezTo>
                <a:cubicBezTo>
                  <a:pt x="7455109" y="10118"/>
                  <a:pt x="7435944" y="27109"/>
                  <a:pt x="7217862" y="18288"/>
                </a:cubicBezTo>
                <a:cubicBezTo>
                  <a:pt x="6999780" y="9467"/>
                  <a:pt x="6680409" y="18985"/>
                  <a:pt x="6539492" y="18288"/>
                </a:cubicBezTo>
                <a:cubicBezTo>
                  <a:pt x="6398575" y="17592"/>
                  <a:pt x="6312077" y="33018"/>
                  <a:pt x="6186739" y="18288"/>
                </a:cubicBezTo>
                <a:cubicBezTo>
                  <a:pt x="6061401" y="3558"/>
                  <a:pt x="5947033" y="12075"/>
                  <a:pt x="5833986" y="18288"/>
                </a:cubicBezTo>
                <a:cubicBezTo>
                  <a:pt x="5720939" y="24501"/>
                  <a:pt x="5482226" y="8586"/>
                  <a:pt x="5155616" y="18288"/>
                </a:cubicBezTo>
                <a:cubicBezTo>
                  <a:pt x="4829006" y="27991"/>
                  <a:pt x="4841274" y="29316"/>
                  <a:pt x="4694324" y="18288"/>
                </a:cubicBezTo>
                <a:cubicBezTo>
                  <a:pt x="4547374" y="7260"/>
                  <a:pt x="4077675" y="7013"/>
                  <a:pt x="3907414" y="18288"/>
                </a:cubicBezTo>
                <a:cubicBezTo>
                  <a:pt x="3737153" y="29564"/>
                  <a:pt x="3538393" y="21630"/>
                  <a:pt x="3446122" y="18288"/>
                </a:cubicBezTo>
                <a:cubicBezTo>
                  <a:pt x="3353851" y="14946"/>
                  <a:pt x="2990320" y="-8091"/>
                  <a:pt x="2659212" y="18288"/>
                </a:cubicBezTo>
                <a:cubicBezTo>
                  <a:pt x="2328104" y="44667"/>
                  <a:pt x="2427653" y="9607"/>
                  <a:pt x="2306460" y="18288"/>
                </a:cubicBezTo>
                <a:cubicBezTo>
                  <a:pt x="2185267" y="26969"/>
                  <a:pt x="1719763" y="3717"/>
                  <a:pt x="1519550" y="18288"/>
                </a:cubicBezTo>
                <a:cubicBezTo>
                  <a:pt x="1319337" y="32860"/>
                  <a:pt x="1167371" y="17040"/>
                  <a:pt x="1058258" y="18288"/>
                </a:cubicBezTo>
                <a:cubicBezTo>
                  <a:pt x="949145" y="19536"/>
                  <a:pt x="780234" y="31447"/>
                  <a:pt x="705505" y="18288"/>
                </a:cubicBezTo>
                <a:cubicBezTo>
                  <a:pt x="630776" y="5129"/>
                  <a:pt x="215796" y="30056"/>
                  <a:pt x="0" y="18288"/>
                </a:cubicBezTo>
                <a:cubicBezTo>
                  <a:pt x="-53" y="11301"/>
                  <a:pt x="-649" y="7756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1275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08736AF4-40B4-46EE-E73A-B4425273C25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929384"/>
            <a:ext cx="10515600" cy="4251960"/>
          </a:xfrm>
        </p:spPr>
        <p:txBody>
          <a:bodyPr>
            <a:normAutofit/>
          </a:bodyPr>
          <a:lstStyle/>
          <a:p>
            <a:pPr algn="just"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  <a:buFont typeface="Wingdings" panose="05000000000000000000" pitchFamily="2" charset="2"/>
              <a:buChar char="Ø"/>
            </a:pPr>
            <a:r>
              <a:rPr lang="tr-TR" sz="2400" dirty="0"/>
              <a:t>İklim krizi, sürdürülebilirlik, döngüsel ekonomi, işlerin ve iş yapış şekillerinin değişmesi gibi gelişmelerin en çok etkilendiği meslek gruplarından olan </a:t>
            </a:r>
            <a:r>
              <a:rPr lang="tr-TR" sz="2400" b="1" dirty="0"/>
              <a:t>MUHASEBE MESLEK MENSUPLARI</a:t>
            </a:r>
          </a:p>
          <a:p>
            <a:pPr algn="just"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  <a:buFont typeface="Wingdings" panose="05000000000000000000" pitchFamily="2" charset="2"/>
              <a:buChar char="Ø"/>
            </a:pPr>
            <a:r>
              <a:rPr lang="tr-TR" sz="2400" dirty="0"/>
              <a:t>2022 yılında «Sürdürülebilirlik» temasıyla düzenlediğimiz </a:t>
            </a:r>
            <a:r>
              <a:rPr lang="tr-TR" sz="2400" b="1" dirty="0"/>
              <a:t>Türkiye Muhasebe Kongresi’nden </a:t>
            </a:r>
            <a:r>
              <a:rPr lang="tr-TR" sz="2400" dirty="0"/>
              <a:t>sonra sürdürülebilirlik konusunda genel görünüm daha da netleşti</a:t>
            </a:r>
          </a:p>
          <a:p>
            <a:pPr algn="just"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  <a:buFont typeface="Wingdings" panose="05000000000000000000" pitchFamily="2" charset="2"/>
              <a:buChar char="Ø"/>
            </a:pPr>
            <a:r>
              <a:rPr lang="tr-TR" sz="2400" dirty="0"/>
              <a:t>Sürdürülebilirlik raporlama standartları, sürdürülebilirliğin denetimi, TÜRMOB’un yaptıkları, yapacakları ve meslek camiasının beklentileri konulu 2024 </a:t>
            </a:r>
            <a:r>
              <a:rPr lang="tr-TR" sz="2400" b="1" dirty="0"/>
              <a:t>SÜRDÜRÜLEBİLİRLİK ZİRVESİ</a:t>
            </a:r>
          </a:p>
        </p:txBody>
      </p:sp>
      <p:sp>
        <p:nvSpPr>
          <p:cNvPr id="4" name="Alt Bilgi Yer Tutucusu 3">
            <a:extLst>
              <a:ext uri="{FF2B5EF4-FFF2-40B4-BE49-F238E27FC236}">
                <a16:creationId xmlns:a16="http://schemas.microsoft.com/office/drawing/2014/main" id="{F6D1E73F-7E87-7105-82C0-9DF281C55A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818640" y="6356350"/>
            <a:ext cx="8453120" cy="365125"/>
          </a:xfrm>
        </p:spPr>
        <p:txBody>
          <a:bodyPr/>
          <a:lstStyle/>
          <a:p>
            <a:r>
              <a:rPr lang="tr-TR" dirty="0"/>
              <a:t>İZMİR SMMMO / 18. Türkiye Muhasebe Standartları Sempozyumu / 03-07 MART 2024 / KIBRIS  </a:t>
            </a:r>
          </a:p>
        </p:txBody>
      </p:sp>
    </p:spTree>
    <p:extLst>
      <p:ext uri="{BB962C8B-B14F-4D97-AF65-F5344CB8AC3E}">
        <p14:creationId xmlns:p14="http://schemas.microsoft.com/office/powerpoint/2010/main" val="403916995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5" name="Rectangle 11">
            <a:extLst>
              <a:ext uri="{FF2B5EF4-FFF2-40B4-BE49-F238E27FC236}">
                <a16:creationId xmlns:a16="http://schemas.microsoft.com/office/drawing/2014/main" id="{45D37F4E-DDB4-456B-97E0-9937730A039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Başlık 1">
            <a:extLst>
              <a:ext uri="{FF2B5EF4-FFF2-40B4-BE49-F238E27FC236}">
                <a16:creationId xmlns:a16="http://schemas.microsoft.com/office/drawing/2014/main" id="{C7BF9A69-0DC4-FF4A-9497-0B9BF17866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2493" y="238539"/>
            <a:ext cx="11018520" cy="1434415"/>
          </a:xfrm>
        </p:spPr>
        <p:txBody>
          <a:bodyPr anchor="b">
            <a:normAutofit/>
          </a:bodyPr>
          <a:lstStyle/>
          <a:p>
            <a:r>
              <a:rPr lang="tr-TR" sz="4600" dirty="0"/>
              <a:t>KOBİ'ler için </a:t>
            </a:r>
            <a:r>
              <a:rPr lang="tr-TR" sz="4600" b="1" dirty="0"/>
              <a:t>SÜRDÜRÜLEBİLİR GEÇİŞE </a:t>
            </a:r>
            <a:r>
              <a:rPr lang="tr-TR" sz="4600" dirty="0"/>
              <a:t>yönelik </a:t>
            </a:r>
            <a:r>
              <a:rPr lang="tr-TR" sz="4600" b="1" dirty="0"/>
              <a:t>5 ADIMLIK BAŞLANGIÇ REHBERİ</a:t>
            </a:r>
          </a:p>
        </p:txBody>
      </p:sp>
      <p:sp>
        <p:nvSpPr>
          <p:cNvPr id="14" name="sketchy line">
            <a:extLst>
              <a:ext uri="{FF2B5EF4-FFF2-40B4-BE49-F238E27FC236}">
                <a16:creationId xmlns:a16="http://schemas.microsoft.com/office/drawing/2014/main" id="{B2DD41CD-8F47-4F56-AD12-4E2FF769698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72493" y="1681544"/>
            <a:ext cx="10972800" cy="18288"/>
          </a:xfrm>
          <a:custGeom>
            <a:avLst/>
            <a:gdLst>
              <a:gd name="connsiteX0" fmla="*/ 0 w 10972800"/>
              <a:gd name="connsiteY0" fmla="*/ 0 h 18288"/>
              <a:gd name="connsiteX1" fmla="*/ 356616 w 10972800"/>
              <a:gd name="connsiteY1" fmla="*/ 0 h 18288"/>
              <a:gd name="connsiteX2" fmla="*/ 1042416 w 10972800"/>
              <a:gd name="connsiteY2" fmla="*/ 0 h 18288"/>
              <a:gd name="connsiteX3" fmla="*/ 1947672 w 10972800"/>
              <a:gd name="connsiteY3" fmla="*/ 0 h 18288"/>
              <a:gd name="connsiteX4" fmla="*/ 2633472 w 10972800"/>
              <a:gd name="connsiteY4" fmla="*/ 0 h 18288"/>
              <a:gd name="connsiteX5" fmla="*/ 2990088 w 10972800"/>
              <a:gd name="connsiteY5" fmla="*/ 0 h 18288"/>
              <a:gd name="connsiteX6" fmla="*/ 3456432 w 10972800"/>
              <a:gd name="connsiteY6" fmla="*/ 0 h 18288"/>
              <a:gd name="connsiteX7" fmla="*/ 4361688 w 10972800"/>
              <a:gd name="connsiteY7" fmla="*/ 0 h 18288"/>
              <a:gd name="connsiteX8" fmla="*/ 5266944 w 10972800"/>
              <a:gd name="connsiteY8" fmla="*/ 0 h 18288"/>
              <a:gd name="connsiteX9" fmla="*/ 6172200 w 10972800"/>
              <a:gd name="connsiteY9" fmla="*/ 0 h 18288"/>
              <a:gd name="connsiteX10" fmla="*/ 6528816 w 10972800"/>
              <a:gd name="connsiteY10" fmla="*/ 0 h 18288"/>
              <a:gd name="connsiteX11" fmla="*/ 7214616 w 10972800"/>
              <a:gd name="connsiteY11" fmla="*/ 0 h 18288"/>
              <a:gd name="connsiteX12" fmla="*/ 7790688 w 10972800"/>
              <a:gd name="connsiteY12" fmla="*/ 0 h 18288"/>
              <a:gd name="connsiteX13" fmla="*/ 8147304 w 10972800"/>
              <a:gd name="connsiteY13" fmla="*/ 0 h 18288"/>
              <a:gd name="connsiteX14" fmla="*/ 9052560 w 10972800"/>
              <a:gd name="connsiteY14" fmla="*/ 0 h 18288"/>
              <a:gd name="connsiteX15" fmla="*/ 9409176 w 10972800"/>
              <a:gd name="connsiteY15" fmla="*/ 0 h 18288"/>
              <a:gd name="connsiteX16" fmla="*/ 9765792 w 10972800"/>
              <a:gd name="connsiteY16" fmla="*/ 0 h 18288"/>
              <a:gd name="connsiteX17" fmla="*/ 10341864 w 10972800"/>
              <a:gd name="connsiteY17" fmla="*/ 0 h 18288"/>
              <a:gd name="connsiteX18" fmla="*/ 10972800 w 10972800"/>
              <a:gd name="connsiteY18" fmla="*/ 0 h 18288"/>
              <a:gd name="connsiteX19" fmla="*/ 10972800 w 10972800"/>
              <a:gd name="connsiteY19" fmla="*/ 18288 h 18288"/>
              <a:gd name="connsiteX20" fmla="*/ 10177272 w 10972800"/>
              <a:gd name="connsiteY20" fmla="*/ 18288 h 18288"/>
              <a:gd name="connsiteX21" fmla="*/ 9820656 w 10972800"/>
              <a:gd name="connsiteY21" fmla="*/ 18288 h 18288"/>
              <a:gd name="connsiteX22" fmla="*/ 9464040 w 10972800"/>
              <a:gd name="connsiteY22" fmla="*/ 18288 h 18288"/>
              <a:gd name="connsiteX23" fmla="*/ 8778240 w 10972800"/>
              <a:gd name="connsiteY23" fmla="*/ 18288 h 18288"/>
              <a:gd name="connsiteX24" fmla="*/ 8421624 w 10972800"/>
              <a:gd name="connsiteY24" fmla="*/ 18288 h 18288"/>
              <a:gd name="connsiteX25" fmla="*/ 7735824 w 10972800"/>
              <a:gd name="connsiteY25" fmla="*/ 18288 h 18288"/>
              <a:gd name="connsiteX26" fmla="*/ 6940296 w 10972800"/>
              <a:gd name="connsiteY26" fmla="*/ 18288 h 18288"/>
              <a:gd name="connsiteX27" fmla="*/ 6254496 w 10972800"/>
              <a:gd name="connsiteY27" fmla="*/ 18288 h 18288"/>
              <a:gd name="connsiteX28" fmla="*/ 5458968 w 10972800"/>
              <a:gd name="connsiteY28" fmla="*/ 18288 h 18288"/>
              <a:gd name="connsiteX29" fmla="*/ 4663440 w 10972800"/>
              <a:gd name="connsiteY29" fmla="*/ 18288 h 18288"/>
              <a:gd name="connsiteX30" fmla="*/ 4306824 w 10972800"/>
              <a:gd name="connsiteY30" fmla="*/ 18288 h 18288"/>
              <a:gd name="connsiteX31" fmla="*/ 3840480 w 10972800"/>
              <a:gd name="connsiteY31" fmla="*/ 18288 h 18288"/>
              <a:gd name="connsiteX32" fmla="*/ 3264408 w 10972800"/>
              <a:gd name="connsiteY32" fmla="*/ 18288 h 18288"/>
              <a:gd name="connsiteX33" fmla="*/ 2578608 w 10972800"/>
              <a:gd name="connsiteY33" fmla="*/ 18288 h 18288"/>
              <a:gd name="connsiteX34" fmla="*/ 1673352 w 10972800"/>
              <a:gd name="connsiteY34" fmla="*/ 18288 h 18288"/>
              <a:gd name="connsiteX35" fmla="*/ 877824 w 10972800"/>
              <a:gd name="connsiteY35" fmla="*/ 18288 h 18288"/>
              <a:gd name="connsiteX36" fmla="*/ 0 w 10972800"/>
              <a:gd name="connsiteY36" fmla="*/ 18288 h 18288"/>
              <a:gd name="connsiteX37" fmla="*/ 0 w 10972800"/>
              <a:gd name="connsiteY37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10972800" h="18288" fill="none" extrusionOk="0">
                <a:moveTo>
                  <a:pt x="0" y="0"/>
                </a:moveTo>
                <a:cubicBezTo>
                  <a:pt x="165916" y="-1866"/>
                  <a:pt x="188720" y="13756"/>
                  <a:pt x="356616" y="0"/>
                </a:cubicBezTo>
                <a:cubicBezTo>
                  <a:pt x="524512" y="-13756"/>
                  <a:pt x="734781" y="8922"/>
                  <a:pt x="1042416" y="0"/>
                </a:cubicBezTo>
                <a:cubicBezTo>
                  <a:pt x="1350051" y="-8922"/>
                  <a:pt x="1595982" y="-26315"/>
                  <a:pt x="1947672" y="0"/>
                </a:cubicBezTo>
                <a:cubicBezTo>
                  <a:pt x="2299362" y="26315"/>
                  <a:pt x="2292691" y="-19526"/>
                  <a:pt x="2633472" y="0"/>
                </a:cubicBezTo>
                <a:cubicBezTo>
                  <a:pt x="2974253" y="19526"/>
                  <a:pt x="2857309" y="10773"/>
                  <a:pt x="2990088" y="0"/>
                </a:cubicBezTo>
                <a:cubicBezTo>
                  <a:pt x="3122867" y="-10773"/>
                  <a:pt x="3359343" y="7194"/>
                  <a:pt x="3456432" y="0"/>
                </a:cubicBezTo>
                <a:cubicBezTo>
                  <a:pt x="3553521" y="-7194"/>
                  <a:pt x="4136258" y="5108"/>
                  <a:pt x="4361688" y="0"/>
                </a:cubicBezTo>
                <a:cubicBezTo>
                  <a:pt x="4587118" y="-5108"/>
                  <a:pt x="4992424" y="-42958"/>
                  <a:pt x="5266944" y="0"/>
                </a:cubicBezTo>
                <a:cubicBezTo>
                  <a:pt x="5541464" y="42958"/>
                  <a:pt x="5882966" y="-3430"/>
                  <a:pt x="6172200" y="0"/>
                </a:cubicBezTo>
                <a:cubicBezTo>
                  <a:pt x="6461434" y="3430"/>
                  <a:pt x="6432127" y="6688"/>
                  <a:pt x="6528816" y="0"/>
                </a:cubicBezTo>
                <a:cubicBezTo>
                  <a:pt x="6625505" y="-6688"/>
                  <a:pt x="6916805" y="-436"/>
                  <a:pt x="7214616" y="0"/>
                </a:cubicBezTo>
                <a:cubicBezTo>
                  <a:pt x="7512427" y="436"/>
                  <a:pt x="7626159" y="-6909"/>
                  <a:pt x="7790688" y="0"/>
                </a:cubicBezTo>
                <a:cubicBezTo>
                  <a:pt x="7955217" y="6909"/>
                  <a:pt x="8048891" y="15307"/>
                  <a:pt x="8147304" y="0"/>
                </a:cubicBezTo>
                <a:cubicBezTo>
                  <a:pt x="8245717" y="-15307"/>
                  <a:pt x="8645618" y="-11734"/>
                  <a:pt x="9052560" y="0"/>
                </a:cubicBezTo>
                <a:cubicBezTo>
                  <a:pt x="9459502" y="11734"/>
                  <a:pt x="9320584" y="8388"/>
                  <a:pt x="9409176" y="0"/>
                </a:cubicBezTo>
                <a:cubicBezTo>
                  <a:pt x="9497768" y="-8388"/>
                  <a:pt x="9644192" y="8379"/>
                  <a:pt x="9765792" y="0"/>
                </a:cubicBezTo>
                <a:cubicBezTo>
                  <a:pt x="9887392" y="-8379"/>
                  <a:pt x="10105220" y="-12663"/>
                  <a:pt x="10341864" y="0"/>
                </a:cubicBezTo>
                <a:cubicBezTo>
                  <a:pt x="10578508" y="12663"/>
                  <a:pt x="10773103" y="-5786"/>
                  <a:pt x="10972800" y="0"/>
                </a:cubicBezTo>
                <a:cubicBezTo>
                  <a:pt x="10972146" y="8818"/>
                  <a:pt x="10972240" y="13823"/>
                  <a:pt x="10972800" y="18288"/>
                </a:cubicBezTo>
                <a:cubicBezTo>
                  <a:pt x="10588778" y="31598"/>
                  <a:pt x="10543381" y="-12698"/>
                  <a:pt x="10177272" y="18288"/>
                </a:cubicBezTo>
                <a:cubicBezTo>
                  <a:pt x="9811163" y="49274"/>
                  <a:pt x="9996817" y="25662"/>
                  <a:pt x="9820656" y="18288"/>
                </a:cubicBezTo>
                <a:cubicBezTo>
                  <a:pt x="9644495" y="10914"/>
                  <a:pt x="9607007" y="31631"/>
                  <a:pt x="9464040" y="18288"/>
                </a:cubicBezTo>
                <a:cubicBezTo>
                  <a:pt x="9321073" y="4945"/>
                  <a:pt x="9114189" y="28940"/>
                  <a:pt x="8778240" y="18288"/>
                </a:cubicBezTo>
                <a:cubicBezTo>
                  <a:pt x="8442291" y="7636"/>
                  <a:pt x="8594763" y="987"/>
                  <a:pt x="8421624" y="18288"/>
                </a:cubicBezTo>
                <a:cubicBezTo>
                  <a:pt x="8248485" y="35589"/>
                  <a:pt x="7929515" y="37573"/>
                  <a:pt x="7735824" y="18288"/>
                </a:cubicBezTo>
                <a:cubicBezTo>
                  <a:pt x="7542133" y="-997"/>
                  <a:pt x="7252504" y="33858"/>
                  <a:pt x="6940296" y="18288"/>
                </a:cubicBezTo>
                <a:cubicBezTo>
                  <a:pt x="6628088" y="2718"/>
                  <a:pt x="6528503" y="48389"/>
                  <a:pt x="6254496" y="18288"/>
                </a:cubicBezTo>
                <a:cubicBezTo>
                  <a:pt x="5980489" y="-11813"/>
                  <a:pt x="5695784" y="-3740"/>
                  <a:pt x="5458968" y="18288"/>
                </a:cubicBezTo>
                <a:cubicBezTo>
                  <a:pt x="5222152" y="40316"/>
                  <a:pt x="5010751" y="19095"/>
                  <a:pt x="4663440" y="18288"/>
                </a:cubicBezTo>
                <a:cubicBezTo>
                  <a:pt x="4316129" y="17481"/>
                  <a:pt x="4425552" y="1606"/>
                  <a:pt x="4306824" y="18288"/>
                </a:cubicBezTo>
                <a:cubicBezTo>
                  <a:pt x="4188096" y="34970"/>
                  <a:pt x="3941535" y="7481"/>
                  <a:pt x="3840480" y="18288"/>
                </a:cubicBezTo>
                <a:cubicBezTo>
                  <a:pt x="3739425" y="29095"/>
                  <a:pt x="3402388" y="17641"/>
                  <a:pt x="3264408" y="18288"/>
                </a:cubicBezTo>
                <a:cubicBezTo>
                  <a:pt x="3126428" y="18935"/>
                  <a:pt x="2776779" y="9983"/>
                  <a:pt x="2578608" y="18288"/>
                </a:cubicBezTo>
                <a:cubicBezTo>
                  <a:pt x="2380437" y="26593"/>
                  <a:pt x="1909468" y="25818"/>
                  <a:pt x="1673352" y="18288"/>
                </a:cubicBezTo>
                <a:cubicBezTo>
                  <a:pt x="1437236" y="10758"/>
                  <a:pt x="1131180" y="49884"/>
                  <a:pt x="877824" y="18288"/>
                </a:cubicBezTo>
                <a:cubicBezTo>
                  <a:pt x="624468" y="-13308"/>
                  <a:pt x="206753" y="2195"/>
                  <a:pt x="0" y="18288"/>
                </a:cubicBezTo>
                <a:cubicBezTo>
                  <a:pt x="313" y="10654"/>
                  <a:pt x="-263" y="4056"/>
                  <a:pt x="0" y="0"/>
                </a:cubicBezTo>
                <a:close/>
              </a:path>
              <a:path w="10972800" h="18288" stroke="0" extrusionOk="0">
                <a:moveTo>
                  <a:pt x="0" y="0"/>
                </a:moveTo>
                <a:cubicBezTo>
                  <a:pt x="164017" y="-17675"/>
                  <a:pt x="309425" y="9913"/>
                  <a:pt x="466344" y="0"/>
                </a:cubicBezTo>
                <a:cubicBezTo>
                  <a:pt x="623263" y="-9913"/>
                  <a:pt x="659300" y="-14524"/>
                  <a:pt x="822960" y="0"/>
                </a:cubicBezTo>
                <a:cubicBezTo>
                  <a:pt x="986620" y="14524"/>
                  <a:pt x="1105222" y="-16481"/>
                  <a:pt x="1289304" y="0"/>
                </a:cubicBezTo>
                <a:cubicBezTo>
                  <a:pt x="1473386" y="16481"/>
                  <a:pt x="1693223" y="26161"/>
                  <a:pt x="1975104" y="0"/>
                </a:cubicBezTo>
                <a:cubicBezTo>
                  <a:pt x="2256985" y="-26161"/>
                  <a:pt x="2435781" y="23061"/>
                  <a:pt x="2770632" y="0"/>
                </a:cubicBezTo>
                <a:cubicBezTo>
                  <a:pt x="3105483" y="-23061"/>
                  <a:pt x="3247479" y="-44011"/>
                  <a:pt x="3675888" y="0"/>
                </a:cubicBezTo>
                <a:cubicBezTo>
                  <a:pt x="4104297" y="44011"/>
                  <a:pt x="4280918" y="4017"/>
                  <a:pt x="4581144" y="0"/>
                </a:cubicBezTo>
                <a:cubicBezTo>
                  <a:pt x="4881370" y="-4017"/>
                  <a:pt x="5021699" y="-11889"/>
                  <a:pt x="5157216" y="0"/>
                </a:cubicBezTo>
                <a:cubicBezTo>
                  <a:pt x="5292733" y="11889"/>
                  <a:pt x="5603398" y="-17698"/>
                  <a:pt x="5952744" y="0"/>
                </a:cubicBezTo>
                <a:cubicBezTo>
                  <a:pt x="6302090" y="17698"/>
                  <a:pt x="6353093" y="-11909"/>
                  <a:pt x="6638544" y="0"/>
                </a:cubicBezTo>
                <a:cubicBezTo>
                  <a:pt x="6923995" y="11909"/>
                  <a:pt x="7053404" y="21630"/>
                  <a:pt x="7214616" y="0"/>
                </a:cubicBezTo>
                <a:cubicBezTo>
                  <a:pt x="7375828" y="-21630"/>
                  <a:pt x="7837963" y="3886"/>
                  <a:pt x="8010144" y="0"/>
                </a:cubicBezTo>
                <a:cubicBezTo>
                  <a:pt x="8182325" y="-3886"/>
                  <a:pt x="8224183" y="16009"/>
                  <a:pt x="8366760" y="0"/>
                </a:cubicBezTo>
                <a:cubicBezTo>
                  <a:pt x="8509337" y="-16009"/>
                  <a:pt x="8687920" y="-5720"/>
                  <a:pt x="8942832" y="0"/>
                </a:cubicBezTo>
                <a:cubicBezTo>
                  <a:pt x="9197744" y="5720"/>
                  <a:pt x="9368437" y="20479"/>
                  <a:pt x="9628632" y="0"/>
                </a:cubicBezTo>
                <a:cubicBezTo>
                  <a:pt x="9888827" y="-20479"/>
                  <a:pt x="10560858" y="-20746"/>
                  <a:pt x="10972800" y="0"/>
                </a:cubicBezTo>
                <a:cubicBezTo>
                  <a:pt x="10972186" y="5722"/>
                  <a:pt x="10972980" y="12495"/>
                  <a:pt x="10972800" y="18288"/>
                </a:cubicBezTo>
                <a:cubicBezTo>
                  <a:pt x="10786146" y="12536"/>
                  <a:pt x="10623717" y="14033"/>
                  <a:pt x="10506456" y="18288"/>
                </a:cubicBezTo>
                <a:cubicBezTo>
                  <a:pt x="10389195" y="22543"/>
                  <a:pt x="10296178" y="20107"/>
                  <a:pt x="10149840" y="18288"/>
                </a:cubicBezTo>
                <a:cubicBezTo>
                  <a:pt x="10003502" y="16469"/>
                  <a:pt x="9767530" y="28891"/>
                  <a:pt x="9464040" y="18288"/>
                </a:cubicBezTo>
                <a:cubicBezTo>
                  <a:pt x="9160550" y="7685"/>
                  <a:pt x="9229050" y="2659"/>
                  <a:pt x="8997696" y="18288"/>
                </a:cubicBezTo>
                <a:cubicBezTo>
                  <a:pt x="8766342" y="33917"/>
                  <a:pt x="8340136" y="34864"/>
                  <a:pt x="8092440" y="18288"/>
                </a:cubicBezTo>
                <a:cubicBezTo>
                  <a:pt x="7844744" y="1712"/>
                  <a:pt x="7863720" y="27405"/>
                  <a:pt x="7735824" y="18288"/>
                </a:cubicBezTo>
                <a:cubicBezTo>
                  <a:pt x="7607928" y="9171"/>
                  <a:pt x="7323619" y="461"/>
                  <a:pt x="7050024" y="18288"/>
                </a:cubicBezTo>
                <a:cubicBezTo>
                  <a:pt x="6776429" y="36115"/>
                  <a:pt x="6787899" y="28206"/>
                  <a:pt x="6693408" y="18288"/>
                </a:cubicBezTo>
                <a:cubicBezTo>
                  <a:pt x="6598917" y="8370"/>
                  <a:pt x="6395231" y="19114"/>
                  <a:pt x="6227064" y="18288"/>
                </a:cubicBezTo>
                <a:cubicBezTo>
                  <a:pt x="6058897" y="17462"/>
                  <a:pt x="5618582" y="1091"/>
                  <a:pt x="5431536" y="18288"/>
                </a:cubicBezTo>
                <a:cubicBezTo>
                  <a:pt x="5244490" y="35485"/>
                  <a:pt x="4729797" y="-9650"/>
                  <a:pt x="4526280" y="18288"/>
                </a:cubicBezTo>
                <a:cubicBezTo>
                  <a:pt x="4322763" y="46226"/>
                  <a:pt x="4216797" y="756"/>
                  <a:pt x="4059936" y="18288"/>
                </a:cubicBezTo>
                <a:cubicBezTo>
                  <a:pt x="3903075" y="35820"/>
                  <a:pt x="3537912" y="42098"/>
                  <a:pt x="3374136" y="18288"/>
                </a:cubicBezTo>
                <a:cubicBezTo>
                  <a:pt x="3210360" y="-5522"/>
                  <a:pt x="3126842" y="39135"/>
                  <a:pt x="2907792" y="18288"/>
                </a:cubicBezTo>
                <a:cubicBezTo>
                  <a:pt x="2688742" y="-2559"/>
                  <a:pt x="2490436" y="34100"/>
                  <a:pt x="2112264" y="18288"/>
                </a:cubicBezTo>
                <a:cubicBezTo>
                  <a:pt x="1734092" y="2476"/>
                  <a:pt x="1744622" y="-7274"/>
                  <a:pt x="1536192" y="18288"/>
                </a:cubicBezTo>
                <a:cubicBezTo>
                  <a:pt x="1327762" y="43850"/>
                  <a:pt x="1189025" y="6435"/>
                  <a:pt x="1069848" y="18288"/>
                </a:cubicBezTo>
                <a:cubicBezTo>
                  <a:pt x="950671" y="30141"/>
                  <a:pt x="858345" y="33684"/>
                  <a:pt x="713232" y="18288"/>
                </a:cubicBezTo>
                <a:cubicBezTo>
                  <a:pt x="568119" y="2892"/>
                  <a:pt x="250292" y="5410"/>
                  <a:pt x="0" y="18288"/>
                </a:cubicBezTo>
                <a:cubicBezTo>
                  <a:pt x="465" y="13062"/>
                  <a:pt x="-894" y="9029"/>
                  <a:pt x="0" y="0"/>
                </a:cubicBezTo>
                <a:close/>
              </a:path>
            </a:pathLst>
          </a:custGeom>
          <a:solidFill>
            <a:schemeClr val="accent2">
              <a:alpha val="75000"/>
            </a:schemeClr>
          </a:solidFill>
          <a:ln w="44450" cap="rnd">
            <a:solidFill>
              <a:schemeClr val="accent2">
                <a:alpha val="75000"/>
              </a:schemeClr>
            </a:solidFill>
            <a:round/>
            <a:extLst>
              <a:ext uri="{C807C97D-BFC1-408E-A445-0C87EB9F89A2}">
                <ask:lineSketchStyleProps xmlns:ask="http://schemas.microsoft.com/office/drawing/2018/sketchyshapes" sd="2727557108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F37965DF-F7CD-F6B8-FB99-65B77FA35EA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2493" y="2071316"/>
            <a:ext cx="6713552" cy="4119172"/>
          </a:xfrm>
        </p:spPr>
        <p:txBody>
          <a:bodyPr anchor="t">
            <a:noAutofit/>
          </a:bodyPr>
          <a:lstStyle/>
          <a:p>
            <a:pPr marL="457200" indent="-457200">
              <a:lnSpc>
                <a:spcPct val="100000"/>
              </a:lnSpc>
              <a:buFont typeface="+mj-lt"/>
              <a:buAutoNum type="arabicPeriod"/>
            </a:pPr>
            <a:r>
              <a:rPr lang="tr-TR" sz="2400" dirty="0"/>
              <a:t>Sürdürülebilirlik konusunda uzman olan muhasebe meslek mensupları ile işbirliği yap</a:t>
            </a:r>
          </a:p>
          <a:p>
            <a:pPr marL="457200" indent="-457200">
              <a:lnSpc>
                <a:spcPct val="100000"/>
              </a:lnSpc>
              <a:buFont typeface="+mj-lt"/>
              <a:buAutoNum type="arabicPeriod"/>
            </a:pPr>
            <a:r>
              <a:rPr lang="tr-TR" sz="2400" dirty="0"/>
              <a:t>İşletmenin gelecek vizyonunu belirle</a:t>
            </a:r>
          </a:p>
          <a:p>
            <a:pPr marL="457200" indent="-457200">
              <a:lnSpc>
                <a:spcPct val="100000"/>
              </a:lnSpc>
              <a:buFont typeface="+mj-lt"/>
              <a:buAutoNum type="arabicPeriod"/>
            </a:pPr>
            <a:r>
              <a:rPr lang="tr-TR" sz="2400" dirty="0"/>
              <a:t>Sürdürülebilirlik bilgilerini haritalandır ve önceliklendir</a:t>
            </a:r>
          </a:p>
          <a:p>
            <a:pPr marL="457200" indent="-457200">
              <a:lnSpc>
                <a:spcPct val="100000"/>
              </a:lnSpc>
              <a:buFont typeface="+mj-lt"/>
              <a:buAutoNum type="arabicPeriod"/>
            </a:pPr>
            <a:r>
              <a:rPr lang="tr-TR" sz="2400" dirty="0"/>
              <a:t>Değer zincirini analiz et, önceliklendir ve onlara ulaş</a:t>
            </a:r>
          </a:p>
          <a:p>
            <a:pPr marL="457200" indent="-457200">
              <a:lnSpc>
                <a:spcPct val="100000"/>
              </a:lnSpc>
              <a:buFont typeface="+mj-lt"/>
              <a:buAutoNum type="arabicPeriod"/>
            </a:pPr>
            <a:r>
              <a:rPr lang="tr-TR" sz="2400" dirty="0"/>
              <a:t>Dönüşüm için hedeflerini belirle ve gerekli önlemleri al</a:t>
            </a:r>
          </a:p>
        </p:txBody>
      </p:sp>
      <p:pic>
        <p:nvPicPr>
          <p:cNvPr id="7" name="Resim 6" descr="metin, dış mekan, rüzgar değirmeni, gökyüzü içeren bir resim&#10;&#10;Açıklama otomatik olarak oluşturuldu">
            <a:extLst>
              <a:ext uri="{FF2B5EF4-FFF2-40B4-BE49-F238E27FC236}">
                <a16:creationId xmlns:a16="http://schemas.microsoft.com/office/drawing/2014/main" id="{D7BCEDB8-2A37-B889-37DB-A39C2EFCAEB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03" r="189" b="-3"/>
          <a:stretch/>
        </p:blipFill>
        <p:spPr>
          <a:xfrm>
            <a:off x="7401261" y="1808756"/>
            <a:ext cx="4215461" cy="4381732"/>
          </a:xfrm>
          <a:prstGeom prst="rect">
            <a:avLst/>
          </a:prstGeom>
        </p:spPr>
      </p:pic>
      <p:sp>
        <p:nvSpPr>
          <p:cNvPr id="4" name="Alt Bilgi Yer Tutucusu 3">
            <a:extLst>
              <a:ext uri="{FF2B5EF4-FFF2-40B4-BE49-F238E27FC236}">
                <a16:creationId xmlns:a16="http://schemas.microsoft.com/office/drawing/2014/main" id="{39B1303B-C3E6-B6D0-1CD1-921F050FFC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164080" y="6356350"/>
            <a:ext cx="7752080" cy="365125"/>
          </a:xfrm>
        </p:spPr>
        <p:txBody>
          <a:bodyPr/>
          <a:lstStyle/>
          <a:p>
            <a:r>
              <a:rPr lang="tr-TR" dirty="0"/>
              <a:t>İZMİR SMMMO / 18. Türkiye Muhasebe Standartları Sempozyumu / 03-07 MART 2024 / KIBRIS  </a:t>
            </a:r>
          </a:p>
        </p:txBody>
      </p:sp>
    </p:spTree>
    <p:extLst>
      <p:ext uri="{BB962C8B-B14F-4D97-AF65-F5344CB8AC3E}">
        <p14:creationId xmlns:p14="http://schemas.microsoft.com/office/powerpoint/2010/main" val="255800059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9228552E-C8B1-4A80-8448-0787CE0FC7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Resim 4" descr="bitki, ağaç, yaprak içeren bir resim&#10;&#10;Açıklama otomatik olarak orta güvenilirlik düzeyiyle oluşturuldu">
            <a:extLst>
              <a:ext uri="{FF2B5EF4-FFF2-40B4-BE49-F238E27FC236}">
                <a16:creationId xmlns:a16="http://schemas.microsoft.com/office/drawing/2014/main" id="{ED516807-404F-FED0-A721-19D21B54B5B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735" r="7710" b="1"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043F7C33-89BA-579F-8108-EBE31A0DE8F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4464" y="2539419"/>
            <a:ext cx="10515600" cy="1034307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tr-TR" sz="4800" dirty="0">
                <a:solidFill>
                  <a:srgbClr val="FFFFFF"/>
                </a:solidFill>
              </a:rPr>
              <a:t>TEŞEKKÜRLER….</a:t>
            </a:r>
          </a:p>
        </p:txBody>
      </p:sp>
      <p:sp>
        <p:nvSpPr>
          <p:cNvPr id="2" name="Alt Bilgi Yer Tutucusu 1">
            <a:extLst>
              <a:ext uri="{FF2B5EF4-FFF2-40B4-BE49-F238E27FC236}">
                <a16:creationId xmlns:a16="http://schemas.microsoft.com/office/drawing/2014/main" id="{47B8E678-F9BF-0CBF-9433-23748345CC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174240" y="6356350"/>
            <a:ext cx="7620000" cy="365125"/>
          </a:xfrm>
        </p:spPr>
        <p:txBody>
          <a:bodyPr/>
          <a:lstStyle/>
          <a:p>
            <a:r>
              <a:rPr lang="tr-TR" dirty="0"/>
              <a:t>İZMİR SMMMO / 18. Türkiye Muhasebe Standartları Sempozyumu / 03-07 MART 2024 / KIBRIS  </a:t>
            </a:r>
          </a:p>
        </p:txBody>
      </p:sp>
    </p:spTree>
    <p:extLst>
      <p:ext uri="{BB962C8B-B14F-4D97-AF65-F5344CB8AC3E}">
        <p14:creationId xmlns:p14="http://schemas.microsoft.com/office/powerpoint/2010/main" val="217745675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Shape 110">
          <a:extLst>
            <a:ext uri="{FF2B5EF4-FFF2-40B4-BE49-F238E27FC236}">
              <a16:creationId xmlns:a16="http://schemas.microsoft.com/office/drawing/2014/main" id="{D3372AD0-2BA7-E36E-2EE9-F5801FCE6BD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Shape 111">
            <a:extLst>
              <a:ext uri="{FF2B5EF4-FFF2-40B4-BE49-F238E27FC236}">
                <a16:creationId xmlns:a16="http://schemas.microsoft.com/office/drawing/2014/main" id="{31D5EA63-C64F-C5F2-530E-3D18092F0D97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1103313" y="50835"/>
            <a:ext cx="8947521" cy="1087085"/>
          </a:xfrm>
          <a:prstGeom prst="rect">
            <a:avLst/>
          </a:prstGeom>
        </p:spPr>
        <p:txBody>
          <a:bodyPr vert="horz" lIns="121920" tIns="60960" rIns="121920" bIns="60960" rtlCol="0" anchor="ctr" anchorCtr="0">
            <a:normAutofit fontScale="90000"/>
          </a:bodyPr>
          <a:lstStyle/>
          <a:p>
            <a:pPr algn="ctr" defTabSz="609585">
              <a:spcBef>
                <a:spcPct val="0"/>
              </a:spcBef>
            </a:pPr>
            <a:r>
              <a:rPr lang="tr-TR" sz="3733" b="1" dirty="0">
                <a:solidFill>
                  <a:srgbClr val="FF0000"/>
                </a:solidFill>
              </a:rPr>
              <a:t>TB</a:t>
            </a:r>
            <a:r>
              <a:rPr lang="en-US" sz="3733" b="1" dirty="0">
                <a:solidFill>
                  <a:srgbClr val="FF0000"/>
                </a:solidFill>
              </a:rPr>
              <a:t>DSM</a:t>
            </a:r>
            <a:r>
              <a:rPr lang="tr-TR" sz="3733" b="1" dirty="0">
                <a:solidFill>
                  <a:srgbClr val="FF0000"/>
                </a:solidFill>
              </a:rPr>
              <a:t>-TÜRKİYE BAĞIMSIZ DENETİM VE SÜRDÜRÜLEBİLİRLİK MERKEZİ-KURULUŞ</a:t>
            </a:r>
            <a:endParaRPr lang="en-US" sz="3733" b="1" dirty="0">
              <a:solidFill>
                <a:srgbClr val="FF0000"/>
              </a:solidFill>
            </a:endParaRPr>
          </a:p>
        </p:txBody>
      </p:sp>
      <p:sp>
        <p:nvSpPr>
          <p:cNvPr id="119" name="Shape 119">
            <a:extLst>
              <a:ext uri="{FF2B5EF4-FFF2-40B4-BE49-F238E27FC236}">
                <a16:creationId xmlns:a16="http://schemas.microsoft.com/office/drawing/2014/main" id="{420FCB6D-ADB8-17FA-79E0-1EFBB7AD480B}"/>
              </a:ext>
            </a:extLst>
          </p:cNvPr>
          <p:cNvSpPr txBox="1"/>
          <p:nvPr/>
        </p:nvSpPr>
        <p:spPr>
          <a:xfrm>
            <a:off x="1209040" y="1652693"/>
            <a:ext cx="10477220" cy="4676987"/>
          </a:xfrm>
          <a:prstGeom prst="rect">
            <a:avLst/>
          </a:prstGeom>
        </p:spPr>
        <p:txBody>
          <a:bodyPr vert="horz" lIns="121920" tIns="60960" rIns="121920" bIns="60960" rtlCol="0" anchorCtr="0">
            <a:normAutofit fontScale="40000" lnSpcReduction="20000"/>
          </a:bodyPr>
          <a:lstStyle/>
          <a:p>
            <a:pPr marL="457189" indent="-457189" defTabSz="609585">
              <a:lnSpc>
                <a:spcPct val="90000"/>
              </a:lnSpc>
              <a:spcBef>
                <a:spcPts val="1333"/>
              </a:spcBef>
              <a:buClr>
                <a:srgbClr val="EBEBEB">
                  <a:lumMod val="40000"/>
                  <a:lumOff val="60000"/>
                </a:srgbClr>
              </a:buClr>
              <a:buSzPct val="80000"/>
              <a:buFont typeface="Wingdings 3" charset="2"/>
              <a:buChar char=""/>
            </a:pPr>
            <a:r>
              <a:rPr lang="tr-TR" sz="6667" b="1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  <a:sym typeface="Nixie One"/>
              </a:rPr>
              <a:t>KURULUŞ 				: </a:t>
            </a:r>
            <a:r>
              <a:rPr lang="tr-TR" sz="6667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  <a:sym typeface="Nixie One"/>
              </a:rPr>
              <a:t>06 ARALIK 2022</a:t>
            </a:r>
            <a:endParaRPr lang="en-US" sz="6667" b="1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  <a:sym typeface="Nixie One"/>
            </a:endParaRPr>
          </a:p>
          <a:p>
            <a:pPr marL="457189" indent="-457189" defTabSz="609585">
              <a:lnSpc>
                <a:spcPct val="90000"/>
              </a:lnSpc>
              <a:spcBef>
                <a:spcPts val="1333"/>
              </a:spcBef>
              <a:buClr>
                <a:srgbClr val="EBEBEB">
                  <a:lumMod val="40000"/>
                  <a:lumOff val="60000"/>
                </a:srgbClr>
              </a:buClr>
              <a:buSzPct val="80000"/>
              <a:buFont typeface="Wingdings 3" charset="2"/>
              <a:buChar char=""/>
            </a:pPr>
            <a:r>
              <a:rPr lang="tr-TR" sz="6667" b="1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  <a:sym typeface="Nixie One"/>
              </a:rPr>
              <a:t>İLK TOPLANTI 			: </a:t>
            </a:r>
            <a:r>
              <a:rPr lang="tr-TR" sz="6667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  <a:sym typeface="Nixie One"/>
              </a:rPr>
              <a:t>12 OCAK 2023</a:t>
            </a:r>
          </a:p>
          <a:p>
            <a:pPr marL="457189" indent="-457189" defTabSz="609585">
              <a:lnSpc>
                <a:spcPct val="90000"/>
              </a:lnSpc>
              <a:spcBef>
                <a:spcPts val="1333"/>
              </a:spcBef>
              <a:buClr>
                <a:srgbClr val="EBEBEB">
                  <a:lumMod val="40000"/>
                  <a:lumOff val="60000"/>
                </a:srgbClr>
              </a:buClr>
              <a:buSzPct val="80000"/>
              <a:buFont typeface="Wingdings 3" charset="2"/>
              <a:buChar char=""/>
            </a:pPr>
            <a:r>
              <a:rPr lang="tr-TR" sz="6667" b="1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  <a:sym typeface="Nixie One"/>
              </a:rPr>
              <a:t>GÖREV DAĞILIMI:</a:t>
            </a:r>
          </a:p>
          <a:p>
            <a:pPr algn="just" defTabSz="609585"/>
            <a:r>
              <a:rPr lang="tr-TR" sz="2667" b="1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	</a:t>
            </a:r>
          </a:p>
          <a:p>
            <a:pPr algn="just" defTabSz="609585"/>
            <a:r>
              <a:rPr lang="tr-TR" sz="6667" b="1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	Merkez Başkanı			: </a:t>
            </a:r>
            <a:r>
              <a:rPr lang="tr-TR" sz="6667" b="1" dirty="0">
                <a:solidFill>
                  <a:srgbClr val="FF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Prof. Dr. Cemal İBİŞ</a:t>
            </a:r>
            <a:r>
              <a:rPr lang="tr-TR" sz="6667" b="1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		 </a:t>
            </a:r>
            <a:endParaRPr lang="tr-TR" sz="6667" b="1" dirty="0">
              <a:solidFill>
                <a:prstClr val="black"/>
              </a:solidFill>
              <a:latin typeface="Calibri" panose="020F0502020204030204" pitchFamily="34" charset="0"/>
              <a:ea typeface="Cambria" panose="02040503050406030204" pitchFamily="18" charset="0"/>
              <a:cs typeface="Calibri" panose="020F0502020204030204" pitchFamily="34" charset="0"/>
            </a:endParaRPr>
          </a:p>
          <a:p>
            <a:pPr algn="just" defTabSz="609585"/>
            <a:r>
              <a:rPr lang="tr-TR" sz="6667" b="1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	Merkez Başkan </a:t>
            </a:r>
            <a:r>
              <a:rPr lang="tr-TR" sz="6667" b="1" dirty="0" err="1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Yard</a:t>
            </a:r>
            <a:r>
              <a:rPr lang="tr-TR" sz="6667" b="1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.		: </a:t>
            </a:r>
            <a:r>
              <a:rPr lang="tr-TR" sz="6667" b="1" dirty="0">
                <a:solidFill>
                  <a:srgbClr val="FF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Muharrem KARATAŞ</a:t>
            </a:r>
            <a:r>
              <a:rPr lang="tr-TR" sz="6667" b="1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		 </a:t>
            </a:r>
            <a:endParaRPr lang="tr-TR" sz="6667" b="1" dirty="0">
              <a:solidFill>
                <a:prstClr val="black"/>
              </a:solidFill>
              <a:latin typeface="Calibri" panose="020F0502020204030204" pitchFamily="34" charset="0"/>
              <a:ea typeface="Cambria" panose="02040503050406030204" pitchFamily="18" charset="0"/>
              <a:cs typeface="Calibri" panose="020F0502020204030204" pitchFamily="34" charset="0"/>
            </a:endParaRPr>
          </a:p>
          <a:p>
            <a:pPr algn="just" defTabSz="609585"/>
            <a:r>
              <a:rPr lang="tr-TR" sz="6667" b="1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	Merkez Sekreteri			: </a:t>
            </a:r>
            <a:r>
              <a:rPr lang="tr-TR" sz="6667" b="1" dirty="0">
                <a:solidFill>
                  <a:srgbClr val="FF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Gülgün ÖZTÜRK</a:t>
            </a:r>
            <a:r>
              <a:rPr lang="tr-TR" sz="6667" b="1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		 </a:t>
            </a:r>
            <a:endParaRPr lang="tr-TR" sz="6667" b="1" dirty="0">
              <a:solidFill>
                <a:prstClr val="black"/>
              </a:solidFill>
              <a:latin typeface="Calibri" panose="020F0502020204030204" pitchFamily="34" charset="0"/>
              <a:ea typeface="Cambria" panose="02040503050406030204" pitchFamily="18" charset="0"/>
              <a:cs typeface="Calibri" panose="020F0502020204030204" pitchFamily="34" charset="0"/>
            </a:endParaRPr>
          </a:p>
          <a:p>
            <a:pPr algn="just" defTabSz="609585"/>
            <a:r>
              <a:rPr lang="tr-TR" sz="6667" b="1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	Üyeler					: </a:t>
            </a:r>
            <a:r>
              <a:rPr lang="tr-TR" sz="6667" b="1" dirty="0">
                <a:solidFill>
                  <a:srgbClr val="FF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Ersin GÖKGÜN</a:t>
            </a:r>
            <a:r>
              <a:rPr lang="tr-TR" sz="6667" b="1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			  </a:t>
            </a:r>
            <a:endParaRPr lang="tr-TR" sz="6667" b="1" dirty="0">
              <a:solidFill>
                <a:prstClr val="black"/>
              </a:solidFill>
              <a:latin typeface="Calibri" panose="020F0502020204030204" pitchFamily="34" charset="0"/>
              <a:ea typeface="Cambria" panose="02040503050406030204" pitchFamily="18" charset="0"/>
              <a:cs typeface="Calibri" panose="020F0502020204030204" pitchFamily="34" charset="0"/>
            </a:endParaRPr>
          </a:p>
          <a:p>
            <a:pPr algn="just" defTabSz="609585"/>
            <a:r>
              <a:rPr lang="tr-TR" sz="6667" b="1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				  		    	  </a:t>
            </a:r>
            <a:r>
              <a:rPr lang="tr-TR" sz="6667" b="1" dirty="0">
                <a:solidFill>
                  <a:srgbClr val="FF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Hülya KARA	 		  </a:t>
            </a:r>
            <a:endParaRPr lang="tr-TR" sz="6667" b="1" dirty="0">
              <a:solidFill>
                <a:srgbClr val="FF0000"/>
              </a:solidFill>
              <a:latin typeface="Calibri" panose="020F0502020204030204" pitchFamily="34" charset="0"/>
              <a:ea typeface="Cambria" panose="02040503050406030204" pitchFamily="18" charset="0"/>
              <a:cs typeface="Calibri" panose="020F0502020204030204" pitchFamily="34" charset="0"/>
            </a:endParaRPr>
          </a:p>
          <a:p>
            <a:pPr marL="1798275" indent="599425" algn="just" defTabSz="609585"/>
            <a:r>
              <a:rPr lang="tr-TR" sz="6667" b="1" dirty="0">
                <a:solidFill>
                  <a:srgbClr val="FF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 		   	  İrfan YILDIZ 			 </a:t>
            </a:r>
            <a:endParaRPr lang="tr-TR" sz="6667" b="1" dirty="0">
              <a:solidFill>
                <a:srgbClr val="FF0000"/>
              </a:solidFill>
              <a:latin typeface="Calibri" panose="020F0502020204030204" pitchFamily="34" charset="0"/>
              <a:ea typeface="Cambria" panose="02040503050406030204" pitchFamily="18" charset="0"/>
              <a:cs typeface="Calibri" panose="020F0502020204030204" pitchFamily="34" charset="0"/>
            </a:endParaRPr>
          </a:p>
          <a:p>
            <a:pPr marL="1798275" indent="599425" algn="just" defTabSz="609585"/>
            <a:r>
              <a:rPr lang="tr-TR" sz="6667" b="1" dirty="0">
                <a:solidFill>
                  <a:srgbClr val="FF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 		   	  Haydar KOÇ</a:t>
            </a:r>
            <a:r>
              <a:rPr lang="tr-TR" sz="6667" b="1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	 		  </a:t>
            </a:r>
            <a:endParaRPr lang="tr-TR" sz="6667" b="1" dirty="0">
              <a:solidFill>
                <a:prstClr val="black"/>
              </a:solidFill>
              <a:latin typeface="Calibri" panose="020F0502020204030204" pitchFamily="34" charset="0"/>
              <a:ea typeface="Cambria" panose="02040503050406030204" pitchFamily="18" charset="0"/>
              <a:cs typeface="Calibri" panose="020F0502020204030204" pitchFamily="34" charset="0"/>
            </a:endParaRPr>
          </a:p>
          <a:p>
            <a:pPr marL="457189" indent="-457189" defTabSz="609585">
              <a:lnSpc>
                <a:spcPct val="90000"/>
              </a:lnSpc>
              <a:spcBef>
                <a:spcPts val="1333"/>
              </a:spcBef>
              <a:buClr>
                <a:srgbClr val="EBEBEB">
                  <a:lumMod val="40000"/>
                  <a:lumOff val="60000"/>
                </a:srgbClr>
              </a:buClr>
              <a:buSzPct val="80000"/>
              <a:buFont typeface="Wingdings 3" charset="2"/>
              <a:buChar char=""/>
            </a:pPr>
            <a:endParaRPr lang="tr-TR" sz="1333" dirty="0">
              <a:solidFill>
                <a:prstClr val="black"/>
              </a:solidFill>
              <a:latin typeface="Century Gothic" panose="020B0502020202020204"/>
              <a:sym typeface="Nixie One"/>
            </a:endParaRPr>
          </a:p>
          <a:p>
            <a:pPr marL="1219170" lvl="2" defTabSz="609585">
              <a:lnSpc>
                <a:spcPct val="90000"/>
              </a:lnSpc>
              <a:spcBef>
                <a:spcPts val="1333"/>
              </a:spcBef>
              <a:buClr>
                <a:srgbClr val="EBEBEB">
                  <a:lumMod val="40000"/>
                  <a:lumOff val="60000"/>
                </a:srgbClr>
              </a:buClr>
              <a:buSzPct val="80000"/>
              <a:buFont typeface="Wingdings 3" charset="2"/>
              <a:buChar char=""/>
            </a:pPr>
            <a:r>
              <a:rPr lang="en-US" sz="1333" dirty="0">
                <a:solidFill>
                  <a:prstClr val="black"/>
                </a:solidFill>
                <a:latin typeface="Century Gothic" panose="020B0502020202020204"/>
                <a:sym typeface="Nixie One"/>
              </a:rPr>
              <a:t>				</a:t>
            </a:r>
          </a:p>
          <a:p>
            <a:pPr defTabSz="609585">
              <a:lnSpc>
                <a:spcPct val="90000"/>
              </a:lnSpc>
              <a:spcBef>
                <a:spcPts val="1333"/>
              </a:spcBef>
              <a:buClr>
                <a:srgbClr val="EBEBEB">
                  <a:lumMod val="40000"/>
                  <a:lumOff val="60000"/>
                </a:srgbClr>
              </a:buClr>
              <a:buSzPct val="80000"/>
              <a:buFont typeface="Wingdings 3" charset="2"/>
              <a:buChar char=""/>
            </a:pPr>
            <a:r>
              <a:rPr lang="en-US" sz="1333" dirty="0">
                <a:solidFill>
                  <a:prstClr val="black"/>
                </a:solidFill>
                <a:latin typeface="Century Gothic" panose="020B0502020202020204"/>
                <a:sym typeface="Nixie One"/>
              </a:rPr>
              <a:t>	</a:t>
            </a:r>
          </a:p>
        </p:txBody>
      </p:sp>
      <p:sp>
        <p:nvSpPr>
          <p:cNvPr id="2" name="AutoShape 2" descr="TÜRMOB">
            <a:extLst>
              <a:ext uri="{FF2B5EF4-FFF2-40B4-BE49-F238E27FC236}">
                <a16:creationId xmlns:a16="http://schemas.microsoft.com/office/drawing/2014/main" id="{FEAF10BE-97B8-B00B-B2AB-799DA2476E7F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892800" y="2575035"/>
            <a:ext cx="406400" cy="10571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609585"/>
            <a:endParaRPr lang="tr-TR" sz="2400">
              <a:solidFill>
                <a:prstClr val="black"/>
              </a:solidFill>
              <a:latin typeface="Century Gothic" panose="020B0502020202020204"/>
            </a:endParaRPr>
          </a:p>
        </p:txBody>
      </p:sp>
    </p:spTree>
    <p:extLst>
      <p:ext uri="{BB962C8B-B14F-4D97-AF65-F5344CB8AC3E}">
        <p14:creationId xmlns:p14="http://schemas.microsoft.com/office/powerpoint/2010/main" val="367394253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Shape 111"/>
          <p:cNvSpPr txBox="1">
            <a:spLocks noGrp="1"/>
          </p:cNvSpPr>
          <p:nvPr>
            <p:ph type="title"/>
          </p:nvPr>
        </p:nvSpPr>
        <p:spPr>
          <a:xfrm>
            <a:off x="1103313" y="-71079"/>
            <a:ext cx="8947521" cy="1400531"/>
          </a:xfrm>
          <a:prstGeom prst="rect">
            <a:avLst/>
          </a:prstGeom>
        </p:spPr>
        <p:txBody>
          <a:bodyPr vert="horz" lIns="121920" tIns="60960" rIns="121920" bIns="60960" rtlCol="0" anchor="ctr" anchorCtr="0">
            <a:normAutofit/>
          </a:bodyPr>
          <a:lstStyle/>
          <a:p>
            <a:pPr algn="ctr" defTabSz="609585">
              <a:spcBef>
                <a:spcPct val="0"/>
              </a:spcBef>
            </a:pPr>
            <a:r>
              <a:rPr lang="en-US" sz="3733" b="1" dirty="0">
                <a:solidFill>
                  <a:srgbClr val="FF0000"/>
                </a:solidFill>
              </a:rPr>
              <a:t>TBDSM</a:t>
            </a:r>
            <a:r>
              <a:rPr lang="tr-TR" sz="3733" b="1" dirty="0">
                <a:solidFill>
                  <a:srgbClr val="FF0000"/>
                </a:solidFill>
              </a:rPr>
              <a:t>-TÜRKİYE BAĞIMSIZ DENETİM VE SÜRDÜRÜLEBİLİRLİK MERKEZİ - ÜYELER</a:t>
            </a:r>
            <a:endParaRPr lang="en-US" sz="3733" b="1" dirty="0">
              <a:solidFill>
                <a:srgbClr val="FF0000"/>
              </a:solidFill>
            </a:endParaRPr>
          </a:p>
        </p:txBody>
      </p:sp>
      <p:sp>
        <p:nvSpPr>
          <p:cNvPr id="2" name="AutoShape 2" descr="TÜRMOB">
            <a:extLst>
              <a:ext uri="{FF2B5EF4-FFF2-40B4-BE49-F238E27FC236}">
                <a16:creationId xmlns:a16="http://schemas.microsoft.com/office/drawing/2014/main" id="{6BD60A5A-1755-A0F5-40AC-8C828B33E5F0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892800" y="2575035"/>
            <a:ext cx="406400" cy="10571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609585"/>
            <a:endParaRPr lang="tr-TR" sz="2400">
              <a:solidFill>
                <a:prstClr val="black"/>
              </a:solidFill>
              <a:latin typeface="Century Gothic" panose="020B0502020202020204"/>
            </a:endParaRPr>
          </a:p>
        </p:txBody>
      </p:sp>
      <p:pic>
        <p:nvPicPr>
          <p:cNvPr id="3" name="Resim 2">
            <a:extLst>
              <a:ext uri="{FF2B5EF4-FFF2-40B4-BE49-F238E27FC236}">
                <a16:creationId xmlns:a16="http://schemas.microsoft.com/office/drawing/2014/main" id="{251A1203-4B6A-AFA1-BD4A-C5379CF1872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72639" y="1435947"/>
            <a:ext cx="7526972" cy="48226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963727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Shape 111"/>
          <p:cNvSpPr txBox="1">
            <a:spLocks noGrp="1"/>
          </p:cNvSpPr>
          <p:nvPr>
            <p:ph type="title"/>
          </p:nvPr>
        </p:nvSpPr>
        <p:spPr>
          <a:xfrm>
            <a:off x="660788" y="81280"/>
            <a:ext cx="10123488" cy="1128889"/>
          </a:xfrm>
          <a:prstGeom prst="rect">
            <a:avLst/>
          </a:prstGeom>
        </p:spPr>
        <p:txBody>
          <a:bodyPr vert="horz" lIns="121920" tIns="60960" rIns="121920" bIns="60960" rtlCol="0" anchor="ctr" anchorCtr="0">
            <a:normAutofit/>
          </a:bodyPr>
          <a:lstStyle/>
          <a:p>
            <a:pPr algn="ctr" defTabSz="609585">
              <a:spcBef>
                <a:spcPct val="0"/>
              </a:spcBef>
            </a:pPr>
            <a:r>
              <a:rPr lang="en-US" sz="3733" b="1" dirty="0">
                <a:solidFill>
                  <a:srgbClr val="FF0000"/>
                </a:solidFill>
              </a:rPr>
              <a:t>T</a:t>
            </a:r>
            <a:r>
              <a:rPr lang="tr-TR" sz="3733" b="1" dirty="0">
                <a:solidFill>
                  <a:srgbClr val="FF0000"/>
                </a:solidFill>
              </a:rPr>
              <a:t>ÜRMOB BAĞIMSIZ DENETİM FAALİYETLERİ</a:t>
            </a:r>
            <a:endParaRPr lang="en-US" sz="3733" b="1" dirty="0">
              <a:solidFill>
                <a:srgbClr val="FF0000"/>
              </a:solidFill>
            </a:endParaRPr>
          </a:p>
        </p:txBody>
      </p:sp>
      <p:sp>
        <p:nvSpPr>
          <p:cNvPr id="119" name="Shape 119"/>
          <p:cNvSpPr txBox="1"/>
          <p:nvPr/>
        </p:nvSpPr>
        <p:spPr>
          <a:xfrm>
            <a:off x="-193040" y="1778000"/>
            <a:ext cx="11419840" cy="4866640"/>
          </a:xfrm>
          <a:prstGeom prst="rect">
            <a:avLst/>
          </a:prstGeom>
        </p:spPr>
        <p:txBody>
          <a:bodyPr vert="horz" lIns="121920" tIns="60960" rIns="121920" bIns="60960" rtlCol="0" anchorCtr="0">
            <a:normAutofit/>
          </a:bodyPr>
          <a:lstStyle/>
          <a:p>
            <a:pPr marL="1371589" lvl="2" indent="-457189" defTabSz="609585">
              <a:lnSpc>
                <a:spcPct val="90000"/>
              </a:lnSpc>
              <a:spcBef>
                <a:spcPts val="1333"/>
              </a:spcBef>
              <a:buClr>
                <a:srgbClr val="EBEBEB">
                  <a:lumMod val="40000"/>
                  <a:lumOff val="60000"/>
                </a:srgbClr>
              </a:buClr>
              <a:buSzPct val="80000"/>
              <a:buFont typeface="Wingdings 3" charset="2"/>
              <a:buChar char=""/>
            </a:pPr>
            <a:r>
              <a:rPr lang="tr-TR" sz="2400" b="1" dirty="0">
                <a:latin typeface="Calibri" panose="020F0502020204030204" pitchFamily="34" charset="0"/>
                <a:cs typeface="Calibri" panose="020F0502020204030204" pitchFamily="34" charset="0"/>
              </a:rPr>
              <a:t>TÜRMOB TMUDESK (Türkiye Muhasebe ve Denetim Standartları Kurulu) - 09.02.1994 </a:t>
            </a:r>
          </a:p>
          <a:p>
            <a:pPr marL="1371589" lvl="2" indent="-457189" defTabSz="609585">
              <a:lnSpc>
                <a:spcPct val="90000"/>
              </a:lnSpc>
              <a:spcBef>
                <a:spcPts val="1333"/>
              </a:spcBef>
              <a:buClr>
                <a:srgbClr val="EBEBEB">
                  <a:lumMod val="40000"/>
                  <a:lumOff val="60000"/>
                </a:srgbClr>
              </a:buClr>
              <a:buSzPct val="80000"/>
              <a:buFont typeface="Wingdings 3" charset="2"/>
              <a:buChar char=""/>
            </a:pPr>
            <a:r>
              <a:rPr lang="tr-TR" sz="2400" b="1" dirty="0">
                <a:latin typeface="Calibri" panose="020F0502020204030204" pitchFamily="34" charset="0"/>
                <a:cs typeface="Calibri" panose="020F0502020204030204" pitchFamily="34" charset="0"/>
              </a:rPr>
              <a:t>TÜRMOB TUDESK (Türkiye Denetim Standartları Kurulu) 20.02.2003</a:t>
            </a:r>
          </a:p>
          <a:p>
            <a:pPr marL="1371589" lvl="2" indent="-457189" defTabSz="609585">
              <a:lnSpc>
                <a:spcPct val="90000"/>
              </a:lnSpc>
              <a:spcBef>
                <a:spcPts val="1333"/>
              </a:spcBef>
              <a:buClr>
                <a:srgbClr val="EBEBEB">
                  <a:lumMod val="40000"/>
                  <a:lumOff val="60000"/>
                </a:srgbClr>
              </a:buClr>
              <a:buSzPct val="80000"/>
              <a:buFont typeface="Wingdings 3" charset="2"/>
              <a:buChar char=""/>
            </a:pPr>
            <a:r>
              <a:rPr lang="tr-TR" sz="2400" b="1" dirty="0">
                <a:latin typeface="Calibri" panose="020F0502020204030204" pitchFamily="34" charset="0"/>
                <a:cs typeface="Calibri" panose="020F0502020204030204" pitchFamily="34" charset="0"/>
              </a:rPr>
              <a:t>TÜRMOB Uluslararası Denetim ve Güvence Standartları Türkçe Tercümesi 2004 ve 2008</a:t>
            </a:r>
          </a:p>
          <a:p>
            <a:pPr marL="1371589" lvl="2" indent="-457189" defTabSz="609585">
              <a:lnSpc>
                <a:spcPct val="90000"/>
              </a:lnSpc>
              <a:spcBef>
                <a:spcPts val="1333"/>
              </a:spcBef>
              <a:buClr>
                <a:srgbClr val="EBEBEB">
                  <a:lumMod val="40000"/>
                  <a:lumOff val="60000"/>
                </a:srgbClr>
              </a:buClr>
              <a:buSzPct val="80000"/>
              <a:buFont typeface="Wingdings 3" charset="2"/>
              <a:buChar char=""/>
            </a:pPr>
            <a:r>
              <a:rPr lang="tr-TR" sz="2400" b="1" dirty="0">
                <a:latin typeface="Calibri" panose="020F0502020204030204" pitchFamily="34" charset="0"/>
                <a:cs typeface="Calibri" panose="020F0502020204030204" pitchFamily="34" charset="0"/>
              </a:rPr>
              <a:t> TÜRMOB Tüm Meslek Mensuplarının Risk Odaklı Bağımsız Denetim Eğitimi – ALBA Uygulaması – 2012</a:t>
            </a:r>
          </a:p>
          <a:p>
            <a:pPr marL="1371589" lvl="2" indent="-457189" defTabSz="609585">
              <a:lnSpc>
                <a:spcPct val="90000"/>
              </a:lnSpc>
              <a:spcBef>
                <a:spcPts val="1333"/>
              </a:spcBef>
              <a:buClr>
                <a:srgbClr val="EBEBEB">
                  <a:lumMod val="40000"/>
                  <a:lumOff val="60000"/>
                </a:srgbClr>
              </a:buClr>
              <a:buSzPct val="80000"/>
              <a:buFont typeface="Wingdings 3" charset="2"/>
              <a:buChar char=""/>
            </a:pPr>
            <a:r>
              <a:rPr lang="tr-TR" sz="2400" b="1" dirty="0">
                <a:latin typeface="Calibri" panose="020F0502020204030204" pitchFamily="34" charset="0"/>
                <a:cs typeface="Calibri" panose="020F0502020204030204" pitchFamily="34" charset="0"/>
              </a:rPr>
              <a:t>TÜRMOB LUCA Bağımsız Denetim Yazılımı</a:t>
            </a:r>
          </a:p>
          <a:p>
            <a:pPr marL="1371589" lvl="2" indent="-457189" defTabSz="609585">
              <a:lnSpc>
                <a:spcPct val="90000"/>
              </a:lnSpc>
              <a:spcBef>
                <a:spcPts val="1333"/>
              </a:spcBef>
              <a:buClr>
                <a:srgbClr val="EBEBEB">
                  <a:lumMod val="40000"/>
                  <a:lumOff val="60000"/>
                </a:srgbClr>
              </a:buClr>
              <a:buSzPct val="80000"/>
              <a:buFont typeface="Wingdings 3" charset="2"/>
              <a:buChar char=""/>
            </a:pPr>
            <a:r>
              <a:rPr lang="tr-TR" sz="2400" b="1" dirty="0">
                <a:latin typeface="Calibri" panose="020F0502020204030204" pitchFamily="34" charset="0"/>
                <a:cs typeface="Calibri" panose="020F0502020204030204" pitchFamily="34" charset="0"/>
              </a:rPr>
              <a:t>TÜRMOB Bağımsız Denetim ve Sürdürülebilirlik Merkezi -06.12.2022</a:t>
            </a:r>
          </a:p>
        </p:txBody>
      </p:sp>
      <p:sp>
        <p:nvSpPr>
          <p:cNvPr id="2" name="AutoShape 2" descr="TÜRMOB">
            <a:extLst>
              <a:ext uri="{FF2B5EF4-FFF2-40B4-BE49-F238E27FC236}">
                <a16:creationId xmlns:a16="http://schemas.microsoft.com/office/drawing/2014/main" id="{6BD60A5A-1755-A0F5-40AC-8C828B33E5F0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892800" y="2575035"/>
            <a:ext cx="406400" cy="10571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609585"/>
            <a:endParaRPr lang="tr-TR" sz="2400">
              <a:solidFill>
                <a:prstClr val="black"/>
              </a:solidFill>
              <a:latin typeface="Century Gothic" panose="020B0502020202020204"/>
            </a:endParaRPr>
          </a:p>
        </p:txBody>
      </p:sp>
    </p:spTree>
    <p:extLst>
      <p:ext uri="{BB962C8B-B14F-4D97-AF65-F5344CB8AC3E}">
        <p14:creationId xmlns:p14="http://schemas.microsoft.com/office/powerpoint/2010/main" val="377440830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Shape 111"/>
          <p:cNvSpPr txBox="1">
            <a:spLocks noGrp="1"/>
          </p:cNvSpPr>
          <p:nvPr>
            <p:ph type="title"/>
          </p:nvPr>
        </p:nvSpPr>
        <p:spPr>
          <a:xfrm>
            <a:off x="1103312" y="20323"/>
            <a:ext cx="9524048" cy="1153723"/>
          </a:xfrm>
          <a:prstGeom prst="rect">
            <a:avLst/>
          </a:prstGeom>
        </p:spPr>
        <p:txBody>
          <a:bodyPr vert="horz" lIns="121920" tIns="60960" rIns="121920" bIns="60960" rtlCol="0" anchor="ctr" anchorCtr="0">
            <a:normAutofit fontScale="90000"/>
          </a:bodyPr>
          <a:lstStyle/>
          <a:p>
            <a:pPr algn="ctr" defTabSz="609585">
              <a:spcBef>
                <a:spcPct val="0"/>
              </a:spcBef>
            </a:pPr>
            <a:r>
              <a:rPr lang="en-US" sz="3733" b="1" dirty="0">
                <a:solidFill>
                  <a:srgbClr val="FF0000"/>
                </a:solidFill>
              </a:rPr>
              <a:t>TBDSM</a:t>
            </a:r>
            <a:r>
              <a:rPr lang="tr-TR" sz="3733" b="1" dirty="0">
                <a:solidFill>
                  <a:srgbClr val="FF0000"/>
                </a:solidFill>
              </a:rPr>
              <a:t>-TÜRKİYE BAĞIMSIZ DENETİM VE SÜRDÜRÜLEBİLİRLİK MERKEZİ - FAALİYETLERİ</a:t>
            </a:r>
            <a:endParaRPr lang="en-US" sz="3733" b="1" dirty="0">
              <a:solidFill>
                <a:srgbClr val="FF0000"/>
              </a:solidFill>
            </a:endParaRPr>
          </a:p>
        </p:txBody>
      </p:sp>
      <p:sp>
        <p:nvSpPr>
          <p:cNvPr id="119" name="Shape 119"/>
          <p:cNvSpPr txBox="1"/>
          <p:nvPr/>
        </p:nvSpPr>
        <p:spPr>
          <a:xfrm>
            <a:off x="325120" y="1408854"/>
            <a:ext cx="11430000" cy="5428825"/>
          </a:xfrm>
          <a:prstGeom prst="rect">
            <a:avLst/>
          </a:prstGeom>
        </p:spPr>
        <p:txBody>
          <a:bodyPr vert="horz" lIns="121920" tIns="60960" rIns="121920" bIns="60960" rtlCol="0" anchorCtr="0">
            <a:normAutofit/>
          </a:bodyPr>
          <a:lstStyle/>
          <a:p>
            <a:pPr marL="457189" indent="-457189" defTabSz="609585">
              <a:lnSpc>
                <a:spcPct val="90000"/>
              </a:lnSpc>
              <a:spcBef>
                <a:spcPts val="1333"/>
              </a:spcBef>
              <a:buClr>
                <a:srgbClr val="EBEBEB">
                  <a:lumMod val="40000"/>
                  <a:lumOff val="60000"/>
                </a:srgbClr>
              </a:buClr>
              <a:buSzPct val="80000"/>
              <a:buFont typeface="Wingdings 3" charset="2"/>
              <a:buChar char=""/>
            </a:pPr>
            <a:endParaRPr lang="tr-TR" sz="1333" dirty="0">
              <a:solidFill>
                <a:prstClr val="black"/>
              </a:solidFill>
              <a:latin typeface="Century Gothic" panose="020B0502020202020204"/>
              <a:sym typeface="Nixie One"/>
            </a:endParaRPr>
          </a:p>
          <a:p>
            <a:pPr marL="457189" indent="-457189" defTabSz="609585">
              <a:lnSpc>
                <a:spcPct val="90000"/>
              </a:lnSpc>
              <a:spcBef>
                <a:spcPts val="1333"/>
              </a:spcBef>
              <a:buClr>
                <a:srgbClr val="EBEBEB">
                  <a:lumMod val="40000"/>
                  <a:lumOff val="60000"/>
                </a:srgbClr>
              </a:buClr>
              <a:buSzPct val="80000"/>
              <a:buFont typeface="Wingdings 3" charset="2"/>
              <a:buChar char=""/>
            </a:pPr>
            <a:endParaRPr lang="tr-TR" sz="3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Nixie One"/>
            </a:endParaRPr>
          </a:p>
          <a:p>
            <a:pPr marL="457189" indent="-457189" defTabSz="609585">
              <a:lnSpc>
                <a:spcPct val="90000"/>
              </a:lnSpc>
              <a:spcBef>
                <a:spcPts val="1333"/>
              </a:spcBef>
              <a:buClr>
                <a:srgbClr val="EBEBEB">
                  <a:lumMod val="40000"/>
                  <a:lumOff val="60000"/>
                </a:srgbClr>
              </a:buClr>
              <a:buSzPct val="80000"/>
              <a:buFont typeface="Wingdings 3" charset="2"/>
              <a:buChar char=""/>
            </a:pPr>
            <a:r>
              <a:rPr lang="tr-TR" sz="3200" b="1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  <a:sym typeface="Nixie One"/>
              </a:rPr>
              <a:t>AYLIK TOPLANTILAR: </a:t>
            </a:r>
            <a:r>
              <a:rPr lang="tr-TR" sz="32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  <a:sym typeface="Nixie One"/>
              </a:rPr>
              <a:t>14 TOPLANTI</a:t>
            </a:r>
          </a:p>
          <a:p>
            <a:pPr marL="457189" indent="-457189" defTabSz="609585">
              <a:lnSpc>
                <a:spcPct val="90000"/>
              </a:lnSpc>
              <a:spcBef>
                <a:spcPts val="1333"/>
              </a:spcBef>
              <a:buClr>
                <a:srgbClr val="EBEBEB">
                  <a:lumMod val="40000"/>
                  <a:lumOff val="60000"/>
                </a:srgbClr>
              </a:buClr>
              <a:buSzPct val="80000"/>
              <a:buFont typeface="Wingdings 3" charset="2"/>
              <a:buChar char=""/>
            </a:pPr>
            <a:r>
              <a:rPr lang="tr-TR" sz="3200" b="1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  <a:sym typeface="Nixie One"/>
              </a:rPr>
              <a:t>AHBAP DERNEĞİ DENETİMİ : </a:t>
            </a:r>
            <a:r>
              <a:rPr lang="tr-TR" sz="32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  <a:sym typeface="Nixie One"/>
              </a:rPr>
              <a:t>İHS 4400</a:t>
            </a:r>
          </a:p>
          <a:p>
            <a:pPr marL="457189" indent="-457189" defTabSz="609585">
              <a:lnSpc>
                <a:spcPct val="90000"/>
              </a:lnSpc>
              <a:spcBef>
                <a:spcPts val="1333"/>
              </a:spcBef>
              <a:buClr>
                <a:srgbClr val="EBEBEB">
                  <a:lumMod val="40000"/>
                  <a:lumOff val="60000"/>
                </a:srgbClr>
              </a:buClr>
              <a:buSzPct val="80000"/>
              <a:buFont typeface="Wingdings 3" charset="2"/>
              <a:buChar char=""/>
            </a:pPr>
            <a:r>
              <a:rPr lang="tr-TR" sz="3200" b="1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  <a:sym typeface="Nixie One"/>
              </a:rPr>
              <a:t>1. DENETİM : </a:t>
            </a:r>
            <a:r>
              <a:rPr lang="tr-TR" sz="32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  <a:sym typeface="Nixie One"/>
              </a:rPr>
              <a:t>06 -28 ŞUBAT 2023</a:t>
            </a:r>
          </a:p>
          <a:p>
            <a:pPr marL="457189" indent="-457189" defTabSz="609585">
              <a:lnSpc>
                <a:spcPct val="90000"/>
              </a:lnSpc>
              <a:spcBef>
                <a:spcPts val="1333"/>
              </a:spcBef>
              <a:buClr>
                <a:srgbClr val="EBEBEB">
                  <a:lumMod val="40000"/>
                  <a:lumOff val="60000"/>
                </a:srgbClr>
              </a:buClr>
              <a:buSzPct val="80000"/>
              <a:buFont typeface="Wingdings 3" charset="2"/>
              <a:buChar char=""/>
            </a:pPr>
            <a:r>
              <a:rPr lang="tr-TR" sz="3200" b="1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  <a:sym typeface="Nixie One"/>
              </a:rPr>
              <a:t>2. DENETİM: </a:t>
            </a:r>
            <a:r>
              <a:rPr lang="tr-TR" sz="32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  <a:sym typeface="Nixie One"/>
              </a:rPr>
              <a:t>01 MART–30 HAZ.2023</a:t>
            </a:r>
          </a:p>
          <a:p>
            <a:pPr marL="457189" indent="-457189" defTabSz="609585">
              <a:lnSpc>
                <a:spcPct val="90000"/>
              </a:lnSpc>
              <a:spcBef>
                <a:spcPts val="1333"/>
              </a:spcBef>
              <a:buClr>
                <a:srgbClr val="EBEBEB">
                  <a:lumMod val="40000"/>
                  <a:lumOff val="60000"/>
                </a:srgbClr>
              </a:buClr>
              <a:buSzPct val="80000"/>
              <a:buFont typeface="Wingdings 3" charset="2"/>
              <a:buChar char=""/>
            </a:pPr>
            <a:endParaRPr lang="en-US" sz="1333" dirty="0">
              <a:solidFill>
                <a:prstClr val="black"/>
              </a:solidFill>
              <a:latin typeface="Calibri" panose="020F0502020204030204" pitchFamily="34" charset="0"/>
              <a:cs typeface="Calibri" panose="020F0502020204030204" pitchFamily="34" charset="0"/>
              <a:sym typeface="Nixie One"/>
            </a:endParaRPr>
          </a:p>
        </p:txBody>
      </p:sp>
      <p:sp>
        <p:nvSpPr>
          <p:cNvPr id="2" name="AutoShape 2" descr="TÜRMOB">
            <a:extLst>
              <a:ext uri="{FF2B5EF4-FFF2-40B4-BE49-F238E27FC236}">
                <a16:creationId xmlns:a16="http://schemas.microsoft.com/office/drawing/2014/main" id="{6BD60A5A-1755-A0F5-40AC-8C828B33E5F0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892800" y="2575035"/>
            <a:ext cx="406400" cy="10571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609585"/>
            <a:endParaRPr lang="tr-TR" sz="2400">
              <a:solidFill>
                <a:prstClr val="black"/>
              </a:solidFill>
              <a:latin typeface="Century Gothic" panose="020B0502020202020204"/>
            </a:endParaRPr>
          </a:p>
        </p:txBody>
      </p:sp>
      <p:pic>
        <p:nvPicPr>
          <p:cNvPr id="3" name="Resim 2">
            <a:extLst>
              <a:ext uri="{FF2B5EF4-FFF2-40B4-BE49-F238E27FC236}">
                <a16:creationId xmlns:a16="http://schemas.microsoft.com/office/drawing/2014/main" id="{9AED32DF-F63D-EE44-059F-346B61E0C3D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27343" y="1824284"/>
            <a:ext cx="3394901" cy="39736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833955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Shape 110">
          <a:extLst>
            <a:ext uri="{FF2B5EF4-FFF2-40B4-BE49-F238E27FC236}">
              <a16:creationId xmlns:a16="http://schemas.microsoft.com/office/drawing/2014/main" id="{AEC13E38-7BC1-55B0-B02A-49D719AE6A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Shape 111">
            <a:extLst>
              <a:ext uri="{FF2B5EF4-FFF2-40B4-BE49-F238E27FC236}">
                <a16:creationId xmlns:a16="http://schemas.microsoft.com/office/drawing/2014/main" id="{3D83294D-F1E3-C4D7-A549-33D207280E72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660788" y="81280"/>
            <a:ext cx="10123488" cy="1128889"/>
          </a:xfrm>
          <a:prstGeom prst="rect">
            <a:avLst/>
          </a:prstGeom>
        </p:spPr>
        <p:txBody>
          <a:bodyPr vert="horz" lIns="121920" tIns="60960" rIns="121920" bIns="60960" rtlCol="0" anchor="ctr" anchorCtr="0">
            <a:normAutofit fontScale="90000"/>
          </a:bodyPr>
          <a:lstStyle/>
          <a:p>
            <a:pPr algn="ctr" defTabSz="609585">
              <a:spcBef>
                <a:spcPct val="0"/>
              </a:spcBef>
            </a:pPr>
            <a:r>
              <a:rPr lang="en-US" sz="3733" b="1" dirty="0">
                <a:solidFill>
                  <a:srgbClr val="FF0000"/>
                </a:solidFill>
              </a:rPr>
              <a:t>TBDSM</a:t>
            </a:r>
            <a:r>
              <a:rPr lang="tr-TR" sz="3733" b="1" dirty="0">
                <a:solidFill>
                  <a:srgbClr val="FF0000"/>
                </a:solidFill>
              </a:rPr>
              <a:t>-TÜRKİYE BAĞIMSIZ DENETİM VE SÜRDÜRÜLEBİLİRLİK MERKEZİ - İŞ BÖLÜMÜ</a:t>
            </a:r>
            <a:endParaRPr lang="en-US" sz="3733" b="1" dirty="0">
              <a:solidFill>
                <a:srgbClr val="FF0000"/>
              </a:solidFill>
            </a:endParaRPr>
          </a:p>
        </p:txBody>
      </p:sp>
      <p:sp>
        <p:nvSpPr>
          <p:cNvPr id="119" name="Shape 119">
            <a:extLst>
              <a:ext uri="{FF2B5EF4-FFF2-40B4-BE49-F238E27FC236}">
                <a16:creationId xmlns:a16="http://schemas.microsoft.com/office/drawing/2014/main" id="{54F3CF8A-FAB2-439E-9A87-3BA09D4326A8}"/>
              </a:ext>
            </a:extLst>
          </p:cNvPr>
          <p:cNvSpPr txBox="1"/>
          <p:nvPr/>
        </p:nvSpPr>
        <p:spPr>
          <a:xfrm>
            <a:off x="-193040" y="1381760"/>
            <a:ext cx="11419840" cy="5262880"/>
          </a:xfrm>
          <a:prstGeom prst="rect">
            <a:avLst/>
          </a:prstGeom>
        </p:spPr>
        <p:txBody>
          <a:bodyPr vert="horz" lIns="121920" tIns="60960" rIns="121920" bIns="60960" rtlCol="0" anchorCtr="0">
            <a:normAutofit lnSpcReduction="10000"/>
          </a:bodyPr>
          <a:lstStyle/>
          <a:p>
            <a:pPr marL="1523962" lvl="2" indent="-304792" algn="just" defTabSz="609585">
              <a:buFont typeface="+mj-lt"/>
              <a:buAutoNum type="romanLcPeriod"/>
            </a:pPr>
            <a:r>
              <a:rPr lang="tr-TR" sz="2400" b="1" dirty="0">
                <a:solidFill>
                  <a:srgbClr val="000000"/>
                </a:solidFill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“Bağımsız Denetim ve Sürdürülebilirlik” temalı çalıştay düzenlemek, yayın haline getirmek, özel ve kamu kurum – kuruluşları dahil paydaşlarla görüş alışverişinde bulunmak ve işbirlikleri gerçekleştirmek - GÜLGÜN ÖZTÜRK </a:t>
            </a:r>
            <a:endParaRPr lang="tr-TR" sz="2400" b="1" dirty="0">
              <a:solidFill>
                <a:prstClr val="black"/>
              </a:solidFill>
              <a:latin typeface="Calibri" panose="020F0502020204030204" pitchFamily="34" charset="0"/>
              <a:ea typeface="Cambria" panose="02040503050406030204" pitchFamily="18" charset="0"/>
              <a:cs typeface="Calibri" panose="020F0502020204030204" pitchFamily="34" charset="0"/>
            </a:endParaRPr>
          </a:p>
          <a:p>
            <a:pPr marL="1523962" lvl="2" indent="-304792" algn="just" defTabSz="609585">
              <a:buFont typeface="+mj-lt"/>
              <a:buAutoNum type="romanLcPeriod"/>
            </a:pPr>
            <a:r>
              <a:rPr lang="tr-TR" sz="2400" b="1" dirty="0">
                <a:solidFill>
                  <a:srgbClr val="000000"/>
                </a:solidFill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Bağımsız Denetçilerin Niteliklerinin Geliştirilmesi ve Denetçi Yetiştirilmesi konularında çalışmalar yapmak - HAYDAR KOÇ</a:t>
            </a:r>
          </a:p>
          <a:p>
            <a:pPr marL="1523962" lvl="2" indent="-304792" algn="just" defTabSz="609585">
              <a:buFont typeface="+mj-lt"/>
              <a:buAutoNum type="romanLcPeriod"/>
            </a:pPr>
            <a:r>
              <a:rPr lang="tr-TR" sz="2400" b="1" dirty="0">
                <a:solidFill>
                  <a:prstClr val="black"/>
                </a:solidFill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Bağımsız Denetim Sınav ve Staj Sistemi, Müfredatın Geliştirilmesi, TÜRMOB Derslerinin Düzenlenmesi konularında çalışmalar Yapmak – ERSİN GÖKGÜN</a:t>
            </a:r>
          </a:p>
          <a:p>
            <a:pPr marL="1523962" lvl="2" indent="-304792" algn="just" defTabSz="609585">
              <a:buFont typeface="+mj-lt"/>
              <a:buAutoNum type="romanLcPeriod"/>
            </a:pPr>
            <a:r>
              <a:rPr lang="tr-TR" sz="2400" b="1" dirty="0">
                <a:solidFill>
                  <a:srgbClr val="000000"/>
                </a:solidFill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TÜRMOB Bağımsız Denetim ve Sürdürebilirlik Merkezi için web sayfası açılması ve izlenmesi - HÜLYA KARA</a:t>
            </a:r>
            <a:endParaRPr lang="tr-TR" sz="2400" b="1" dirty="0">
              <a:solidFill>
                <a:prstClr val="black"/>
              </a:solidFill>
              <a:latin typeface="Calibri" panose="020F0502020204030204" pitchFamily="34" charset="0"/>
              <a:ea typeface="Cambria" panose="02040503050406030204" pitchFamily="18" charset="0"/>
              <a:cs typeface="Calibri" panose="020F0502020204030204" pitchFamily="34" charset="0"/>
            </a:endParaRPr>
          </a:p>
          <a:p>
            <a:pPr marL="1523962" lvl="2" indent="-304792" algn="just" defTabSz="609585">
              <a:buFont typeface="+mj-lt"/>
              <a:buAutoNum type="romanLcPeriod"/>
            </a:pPr>
            <a:r>
              <a:rPr lang="tr-TR" sz="2400" b="1" dirty="0">
                <a:solidFill>
                  <a:srgbClr val="000000"/>
                </a:solidFill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Bağımsız Denetim ve Sürdürülebilirlik Alanındaki Gelişmelerin Takibi ve TÜRMOB Yönetimine Raporlanması - MUHARREM KARATAŞ</a:t>
            </a:r>
            <a:endParaRPr lang="tr-TR" sz="2400" b="1" dirty="0">
              <a:solidFill>
                <a:prstClr val="black"/>
              </a:solidFill>
              <a:latin typeface="Calibri" panose="020F0502020204030204" pitchFamily="34" charset="0"/>
              <a:ea typeface="Cambria" panose="02040503050406030204" pitchFamily="18" charset="0"/>
              <a:cs typeface="Calibri" panose="020F0502020204030204" pitchFamily="34" charset="0"/>
            </a:endParaRPr>
          </a:p>
          <a:p>
            <a:pPr marL="1523962" lvl="2" indent="-304792" algn="just" defTabSz="609585">
              <a:buFont typeface="+mj-lt"/>
              <a:buAutoNum type="romanLcPeriod"/>
            </a:pPr>
            <a:r>
              <a:rPr lang="tr-TR" sz="2400" b="1" dirty="0">
                <a:solidFill>
                  <a:srgbClr val="000000"/>
                </a:solidFill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Odalar Nezdinde Bağımsız Denetim Komitelerinin Kurulması, var olan komitelerle işbirliği sağlanması - İRFAN YILDIZ </a:t>
            </a:r>
            <a:endParaRPr lang="tr-TR" sz="2400" b="1" dirty="0">
              <a:solidFill>
                <a:prstClr val="black"/>
              </a:solidFill>
              <a:latin typeface="Calibri" panose="020F0502020204030204" pitchFamily="34" charset="0"/>
              <a:ea typeface="Cambria" panose="02040503050406030204" pitchFamily="18" charset="0"/>
              <a:cs typeface="Calibri" panose="020F0502020204030204" pitchFamily="34" charset="0"/>
            </a:endParaRPr>
          </a:p>
          <a:p>
            <a:pPr marL="1523962" lvl="2" indent="-304792" algn="just" defTabSz="609585">
              <a:buFont typeface="+mj-lt"/>
              <a:buAutoNum type="romanLcPeriod"/>
            </a:pPr>
            <a:r>
              <a:rPr lang="tr-TR" sz="2400" b="1" dirty="0">
                <a:solidFill>
                  <a:srgbClr val="000000"/>
                </a:solidFill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Sürdürülebilirlik Alanındaki Gelişmelerin Takibi, Ülkemiz Uygulamalarına Katkı Sağlanmasına Yönelik Çalışmalar - CEMAL İBİŞ</a:t>
            </a:r>
            <a:endParaRPr lang="tr-TR" sz="2400" b="1" dirty="0">
              <a:solidFill>
                <a:prstClr val="black"/>
              </a:solidFill>
              <a:latin typeface="Calibri" panose="020F0502020204030204" pitchFamily="34" charset="0"/>
              <a:ea typeface="Cambria" panose="02040503050406030204" pitchFamily="18" charset="0"/>
              <a:cs typeface="Calibri" panose="020F0502020204030204" pitchFamily="34" charset="0"/>
            </a:endParaRPr>
          </a:p>
          <a:p>
            <a:pPr marL="457189" indent="-457189" defTabSz="609585">
              <a:lnSpc>
                <a:spcPct val="90000"/>
              </a:lnSpc>
              <a:spcBef>
                <a:spcPts val="1333"/>
              </a:spcBef>
              <a:buClr>
                <a:srgbClr val="EBEBEB">
                  <a:lumMod val="40000"/>
                  <a:lumOff val="60000"/>
                </a:srgbClr>
              </a:buClr>
              <a:buSzPct val="80000"/>
              <a:buFont typeface="Wingdings 3" charset="2"/>
              <a:buChar char=""/>
            </a:pPr>
            <a:endParaRPr lang="en-US" sz="1333" dirty="0">
              <a:solidFill>
                <a:prstClr val="black"/>
              </a:solidFill>
              <a:latin typeface="Century Gothic" panose="020B0502020202020204"/>
              <a:sym typeface="Nixie One"/>
            </a:endParaRPr>
          </a:p>
        </p:txBody>
      </p:sp>
      <p:sp>
        <p:nvSpPr>
          <p:cNvPr id="2" name="AutoShape 2" descr="TÜRMOB">
            <a:extLst>
              <a:ext uri="{FF2B5EF4-FFF2-40B4-BE49-F238E27FC236}">
                <a16:creationId xmlns:a16="http://schemas.microsoft.com/office/drawing/2014/main" id="{E72D0C7C-3309-DA38-4188-A193D57DB804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892800" y="2575035"/>
            <a:ext cx="406400" cy="10571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609585"/>
            <a:endParaRPr lang="tr-TR" sz="2400">
              <a:solidFill>
                <a:prstClr val="black"/>
              </a:solidFill>
              <a:latin typeface="Century Gothic" panose="020B0502020202020204"/>
            </a:endParaRPr>
          </a:p>
        </p:txBody>
      </p:sp>
    </p:spTree>
    <p:extLst>
      <p:ext uri="{BB962C8B-B14F-4D97-AF65-F5344CB8AC3E}">
        <p14:creationId xmlns:p14="http://schemas.microsoft.com/office/powerpoint/2010/main" val="254155128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Shape 111"/>
          <p:cNvSpPr txBox="1">
            <a:spLocks noGrp="1"/>
          </p:cNvSpPr>
          <p:nvPr>
            <p:ph type="title"/>
          </p:nvPr>
        </p:nvSpPr>
        <p:spPr>
          <a:xfrm>
            <a:off x="1103312" y="20323"/>
            <a:ext cx="9524048" cy="1162755"/>
          </a:xfrm>
          <a:prstGeom prst="rect">
            <a:avLst/>
          </a:prstGeom>
        </p:spPr>
        <p:txBody>
          <a:bodyPr vert="horz" lIns="121920" tIns="60960" rIns="121920" bIns="60960" rtlCol="0" anchor="ctr" anchorCtr="0">
            <a:normAutofit fontScale="90000"/>
          </a:bodyPr>
          <a:lstStyle/>
          <a:p>
            <a:pPr algn="ctr" defTabSz="609585">
              <a:spcBef>
                <a:spcPct val="0"/>
              </a:spcBef>
            </a:pPr>
            <a:r>
              <a:rPr lang="en-US" sz="3733" b="1" dirty="0">
                <a:solidFill>
                  <a:srgbClr val="FF0000"/>
                </a:solidFill>
              </a:rPr>
              <a:t>TBDSM</a:t>
            </a:r>
            <a:r>
              <a:rPr lang="tr-TR" sz="3733" b="1" dirty="0">
                <a:solidFill>
                  <a:srgbClr val="FF0000"/>
                </a:solidFill>
              </a:rPr>
              <a:t>-TÜRKİYE BAĞIMSIZ DENETİM VE SÜRDÜRÜLEBİLİRLİK MERKEZİ - FAALİYETLERİ</a:t>
            </a:r>
            <a:endParaRPr lang="en-US" sz="3733" b="1" dirty="0">
              <a:solidFill>
                <a:srgbClr val="FF0000"/>
              </a:solidFill>
            </a:endParaRPr>
          </a:p>
        </p:txBody>
      </p:sp>
      <p:sp>
        <p:nvSpPr>
          <p:cNvPr id="119" name="Shape 119"/>
          <p:cNvSpPr txBox="1"/>
          <p:nvPr/>
        </p:nvSpPr>
        <p:spPr>
          <a:xfrm>
            <a:off x="325120" y="1676401"/>
            <a:ext cx="11430000" cy="5161279"/>
          </a:xfrm>
          <a:prstGeom prst="rect">
            <a:avLst/>
          </a:prstGeom>
        </p:spPr>
        <p:txBody>
          <a:bodyPr vert="horz" lIns="121920" tIns="60960" rIns="121920" bIns="60960" rtlCol="0" anchorCtr="0">
            <a:normAutofit/>
          </a:bodyPr>
          <a:lstStyle/>
          <a:p>
            <a:pPr marL="457189" indent="-457189" defTabSz="609585">
              <a:lnSpc>
                <a:spcPct val="90000"/>
              </a:lnSpc>
              <a:spcBef>
                <a:spcPts val="1333"/>
              </a:spcBef>
              <a:buClr>
                <a:srgbClr val="EBEBEB">
                  <a:lumMod val="40000"/>
                  <a:lumOff val="60000"/>
                </a:srgbClr>
              </a:buClr>
              <a:buSzPct val="80000"/>
              <a:buFont typeface="Wingdings 3" charset="2"/>
              <a:buChar char=""/>
            </a:pPr>
            <a:endParaRPr lang="tr-TR" sz="1333" dirty="0">
              <a:solidFill>
                <a:prstClr val="black"/>
              </a:solidFill>
              <a:latin typeface="Century Gothic" panose="020B0502020202020204"/>
              <a:sym typeface="Nixie One"/>
            </a:endParaRPr>
          </a:p>
          <a:p>
            <a:pPr marL="457189" indent="-457189" defTabSz="609585">
              <a:lnSpc>
                <a:spcPct val="90000"/>
              </a:lnSpc>
              <a:spcBef>
                <a:spcPts val="1333"/>
              </a:spcBef>
              <a:buClr>
                <a:srgbClr val="EBEBEB">
                  <a:lumMod val="40000"/>
                  <a:lumOff val="60000"/>
                </a:srgbClr>
              </a:buClr>
              <a:buSzPct val="80000"/>
              <a:buFont typeface="Wingdings 3" charset="2"/>
              <a:buChar char=""/>
            </a:pPr>
            <a:endParaRPr lang="en-US" sz="1333" dirty="0">
              <a:solidFill>
                <a:prstClr val="black"/>
              </a:solidFill>
              <a:latin typeface="Century Gothic" panose="020B0502020202020204"/>
              <a:sym typeface="Nixie One"/>
            </a:endParaRPr>
          </a:p>
        </p:txBody>
      </p:sp>
      <p:sp>
        <p:nvSpPr>
          <p:cNvPr id="2" name="AutoShape 2" descr="TÜRMOB">
            <a:extLst>
              <a:ext uri="{FF2B5EF4-FFF2-40B4-BE49-F238E27FC236}">
                <a16:creationId xmlns:a16="http://schemas.microsoft.com/office/drawing/2014/main" id="{6BD60A5A-1755-A0F5-40AC-8C828B33E5F0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892800" y="2575035"/>
            <a:ext cx="406400" cy="10571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609585"/>
            <a:endParaRPr lang="tr-TR" sz="2400">
              <a:solidFill>
                <a:prstClr val="black"/>
              </a:solidFill>
              <a:latin typeface="Century Gothic" panose="020B0502020202020204"/>
            </a:endParaRPr>
          </a:p>
        </p:txBody>
      </p:sp>
      <p:pic>
        <p:nvPicPr>
          <p:cNvPr id="4" name="Resim 3">
            <a:extLst>
              <a:ext uri="{FF2B5EF4-FFF2-40B4-BE49-F238E27FC236}">
                <a16:creationId xmlns:a16="http://schemas.microsoft.com/office/drawing/2014/main" id="{973265A5-930F-45C9-6688-4190BB022D9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80924" y="1138687"/>
            <a:ext cx="6023752" cy="3591359"/>
          </a:xfrm>
          <a:prstGeom prst="rect">
            <a:avLst/>
          </a:prstGeom>
        </p:spPr>
      </p:pic>
      <p:sp>
        <p:nvSpPr>
          <p:cNvPr id="5" name="Metin kutusu 4">
            <a:extLst>
              <a:ext uri="{FF2B5EF4-FFF2-40B4-BE49-F238E27FC236}">
                <a16:creationId xmlns:a16="http://schemas.microsoft.com/office/drawing/2014/main" id="{1CA4F82B-54FE-246C-C93F-F4A0A3B3A4A5}"/>
              </a:ext>
            </a:extLst>
          </p:cNvPr>
          <p:cNvSpPr txBox="1"/>
          <p:nvPr/>
        </p:nvSpPr>
        <p:spPr>
          <a:xfrm>
            <a:off x="2212623" y="4954696"/>
            <a:ext cx="8985955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80990" indent="-380990" defTabSz="609585">
              <a:buFont typeface="Wingdings" panose="05000000000000000000" pitchFamily="2" charset="2"/>
              <a:buChar char="Ø"/>
            </a:pPr>
            <a:r>
              <a:rPr lang="tr-TR" sz="2400" b="1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Bağımsız Denetim Derneği Başkanı Fatih Dural’ı Ziyaret Ettik</a:t>
            </a:r>
          </a:p>
          <a:p>
            <a:pPr marL="380990" indent="-380990" defTabSz="609585">
              <a:buFont typeface="Wingdings" panose="05000000000000000000" pitchFamily="2" charset="2"/>
              <a:buChar char="Ø"/>
            </a:pPr>
            <a:r>
              <a:rPr lang="tr-TR" sz="2400" b="1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TÜBADEF Sempozyumuna Konuşmacı Olarak Katıldık</a:t>
            </a:r>
          </a:p>
          <a:p>
            <a:pPr marL="380990" indent="-380990" defTabSz="609585">
              <a:buFont typeface="Wingdings" panose="05000000000000000000" pitchFamily="2" charset="2"/>
              <a:buChar char="Ø"/>
            </a:pPr>
            <a:r>
              <a:rPr lang="tr-TR" sz="2400" b="1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MÖDAV ve Başkent Üniversitesi, </a:t>
            </a:r>
            <a:r>
              <a:rPr lang="tr-TR" sz="2400" b="1" dirty="0" err="1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Kızılcıhamam</a:t>
            </a:r>
            <a:r>
              <a:rPr lang="tr-TR" sz="2400" b="1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Güncel Muhasebe </a:t>
            </a:r>
            <a:r>
              <a:rPr lang="tr-TR" sz="2400" b="1" dirty="0" err="1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Çalıştayı’na</a:t>
            </a:r>
            <a:r>
              <a:rPr lang="tr-TR" sz="2400" b="1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Konuşmacı Olarak Katıldık</a:t>
            </a:r>
          </a:p>
          <a:p>
            <a:pPr defTabSz="609585"/>
            <a:endParaRPr lang="tr-TR" sz="2400" dirty="0">
              <a:solidFill>
                <a:prstClr val="black"/>
              </a:solidFill>
              <a:latin typeface="Century Gothic" panose="020B0502020202020204"/>
            </a:endParaRPr>
          </a:p>
        </p:txBody>
      </p:sp>
    </p:spTree>
    <p:extLst>
      <p:ext uri="{BB962C8B-B14F-4D97-AF65-F5344CB8AC3E}">
        <p14:creationId xmlns:p14="http://schemas.microsoft.com/office/powerpoint/2010/main" val="213183761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Shape 111"/>
          <p:cNvSpPr txBox="1">
            <a:spLocks noGrp="1"/>
          </p:cNvSpPr>
          <p:nvPr>
            <p:ph type="title"/>
          </p:nvPr>
        </p:nvSpPr>
        <p:spPr>
          <a:xfrm>
            <a:off x="1103312" y="20323"/>
            <a:ext cx="9524048" cy="1414755"/>
          </a:xfrm>
          <a:prstGeom prst="rect">
            <a:avLst/>
          </a:prstGeom>
        </p:spPr>
        <p:txBody>
          <a:bodyPr vert="horz" lIns="121920" tIns="60960" rIns="121920" bIns="60960" rtlCol="0" anchor="ctr" anchorCtr="0">
            <a:normAutofit fontScale="90000"/>
          </a:bodyPr>
          <a:lstStyle/>
          <a:p>
            <a:pPr algn="ctr" defTabSz="609585">
              <a:spcBef>
                <a:spcPct val="0"/>
              </a:spcBef>
            </a:pPr>
            <a:r>
              <a:rPr lang="en-US" sz="3733" b="1" dirty="0">
                <a:solidFill>
                  <a:srgbClr val="FF0000"/>
                </a:solidFill>
              </a:rPr>
              <a:t>TBDSM</a:t>
            </a:r>
            <a:r>
              <a:rPr lang="tr-TR" sz="3733" b="1" dirty="0">
                <a:solidFill>
                  <a:srgbClr val="FF0000"/>
                </a:solidFill>
              </a:rPr>
              <a:t>-TÜRKİYE BAĞIMSIZ DENETİM VE SÜRDÜRÜLEBİLİRLİK MERKEZİ - FAALİYETLERİ</a:t>
            </a:r>
            <a:endParaRPr lang="en-US" sz="3733" b="1" dirty="0">
              <a:solidFill>
                <a:srgbClr val="FF0000"/>
              </a:solidFill>
            </a:endParaRPr>
          </a:p>
        </p:txBody>
      </p:sp>
      <p:sp>
        <p:nvSpPr>
          <p:cNvPr id="119" name="Shape 119"/>
          <p:cNvSpPr txBox="1"/>
          <p:nvPr/>
        </p:nvSpPr>
        <p:spPr>
          <a:xfrm>
            <a:off x="325120" y="1676401"/>
            <a:ext cx="11430000" cy="5161279"/>
          </a:xfrm>
          <a:prstGeom prst="rect">
            <a:avLst/>
          </a:prstGeom>
        </p:spPr>
        <p:txBody>
          <a:bodyPr vert="horz" lIns="121920" tIns="60960" rIns="121920" bIns="60960" rtlCol="0" anchorCtr="0">
            <a:normAutofit/>
          </a:bodyPr>
          <a:lstStyle/>
          <a:p>
            <a:pPr marL="457189" indent="-457189" defTabSz="609585">
              <a:lnSpc>
                <a:spcPct val="90000"/>
              </a:lnSpc>
              <a:spcBef>
                <a:spcPts val="1333"/>
              </a:spcBef>
              <a:buClr>
                <a:srgbClr val="EBEBEB">
                  <a:lumMod val="40000"/>
                  <a:lumOff val="60000"/>
                </a:srgbClr>
              </a:buClr>
              <a:buSzPct val="80000"/>
              <a:buFont typeface="Wingdings 3" charset="2"/>
              <a:buChar char=""/>
            </a:pPr>
            <a:endParaRPr lang="tr-TR" sz="1333" dirty="0">
              <a:solidFill>
                <a:prstClr val="black"/>
              </a:solidFill>
              <a:latin typeface="Century Gothic" panose="020B0502020202020204"/>
              <a:sym typeface="Nixie One"/>
            </a:endParaRPr>
          </a:p>
          <a:p>
            <a:pPr marL="457189" indent="-457189" defTabSz="609585">
              <a:lnSpc>
                <a:spcPct val="90000"/>
              </a:lnSpc>
              <a:spcBef>
                <a:spcPts val="1333"/>
              </a:spcBef>
              <a:buClr>
                <a:srgbClr val="EBEBEB">
                  <a:lumMod val="40000"/>
                  <a:lumOff val="60000"/>
                </a:srgbClr>
              </a:buClr>
              <a:buSzPct val="80000"/>
              <a:buFont typeface="Wingdings 3" charset="2"/>
              <a:buChar char=""/>
            </a:pPr>
            <a:endParaRPr lang="en-US" sz="1333" dirty="0">
              <a:solidFill>
                <a:prstClr val="black"/>
              </a:solidFill>
              <a:latin typeface="Century Gothic" panose="020B0502020202020204"/>
              <a:sym typeface="Nixie One"/>
            </a:endParaRPr>
          </a:p>
        </p:txBody>
      </p:sp>
      <p:sp>
        <p:nvSpPr>
          <p:cNvPr id="2" name="AutoShape 2" descr="TÜRMOB">
            <a:extLst>
              <a:ext uri="{FF2B5EF4-FFF2-40B4-BE49-F238E27FC236}">
                <a16:creationId xmlns:a16="http://schemas.microsoft.com/office/drawing/2014/main" id="{6BD60A5A-1755-A0F5-40AC-8C828B33E5F0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892800" y="2575035"/>
            <a:ext cx="406400" cy="10571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609585"/>
            <a:endParaRPr lang="tr-TR" sz="2400">
              <a:solidFill>
                <a:prstClr val="black"/>
              </a:solidFill>
              <a:latin typeface="Century Gothic" panose="020B0502020202020204"/>
            </a:endParaRPr>
          </a:p>
        </p:txBody>
      </p:sp>
      <p:sp>
        <p:nvSpPr>
          <p:cNvPr id="6" name="Metin kutusu 5">
            <a:extLst>
              <a:ext uri="{FF2B5EF4-FFF2-40B4-BE49-F238E27FC236}">
                <a16:creationId xmlns:a16="http://schemas.microsoft.com/office/drawing/2014/main" id="{DD4122F4-0728-C18E-D573-929A6E6E7E64}"/>
              </a:ext>
            </a:extLst>
          </p:cNvPr>
          <p:cNvSpPr txBox="1"/>
          <p:nvPr/>
        </p:nvSpPr>
        <p:spPr>
          <a:xfrm>
            <a:off x="1103312" y="1415824"/>
            <a:ext cx="10763568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80990" indent="-380990" defTabSz="609585">
              <a:buFont typeface="Wingdings" panose="05000000000000000000" pitchFamily="2" charset="2"/>
              <a:buChar char="Ø"/>
            </a:pPr>
            <a:r>
              <a:rPr lang="tr-TR" sz="2400" b="1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BAĞIMSIZ DENETİM VE SÜRDÜRÜEBİLİRLİK ÇALIŞTAY ÇALIŞMALARI DEVAM EDİYOR </a:t>
            </a:r>
          </a:p>
          <a:p>
            <a:pPr marL="380990" indent="-380990" defTabSz="609585">
              <a:buFont typeface="Wingdings" panose="05000000000000000000" pitchFamily="2" charset="2"/>
              <a:buChar char="Ø"/>
            </a:pPr>
            <a:r>
              <a:rPr lang="tr-TR" sz="2400" b="1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WEB SAYFAMIZ YAYINDA </a:t>
            </a:r>
            <a:r>
              <a:rPr lang="tr-TR" sz="2400" b="1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https://www.tbdsm.turmob.org.tr/</a:t>
            </a:r>
            <a:endParaRPr lang="tr-TR" sz="2400" b="1" dirty="0">
              <a:solidFill>
                <a:prstClr val="black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5" name="Resim 4">
            <a:extLst>
              <a:ext uri="{FF2B5EF4-FFF2-40B4-BE49-F238E27FC236}">
                <a16:creationId xmlns:a16="http://schemas.microsoft.com/office/drawing/2014/main" id="{DC6B23ED-8755-B01B-CFD1-F452AF8860A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17600" y="2663777"/>
            <a:ext cx="4956253" cy="4029805"/>
          </a:xfrm>
          <a:prstGeom prst="rect">
            <a:avLst/>
          </a:prstGeom>
        </p:spPr>
      </p:pic>
      <p:pic>
        <p:nvPicPr>
          <p:cNvPr id="7" name="Resim 6">
            <a:extLst>
              <a:ext uri="{FF2B5EF4-FFF2-40B4-BE49-F238E27FC236}">
                <a16:creationId xmlns:a16="http://schemas.microsoft.com/office/drawing/2014/main" id="{CE5DE154-A3C2-F496-9DF5-7E33904EA48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47598" y="2623137"/>
            <a:ext cx="5017443" cy="4029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237566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Shape 110">
          <a:extLst>
            <a:ext uri="{FF2B5EF4-FFF2-40B4-BE49-F238E27FC236}">
              <a16:creationId xmlns:a16="http://schemas.microsoft.com/office/drawing/2014/main" id="{7A8F8DB0-F70B-04B9-278B-19DFF5DF4AD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Shape 111">
            <a:extLst>
              <a:ext uri="{FF2B5EF4-FFF2-40B4-BE49-F238E27FC236}">
                <a16:creationId xmlns:a16="http://schemas.microsoft.com/office/drawing/2014/main" id="{839B27AE-1ECC-9F40-DCBE-9A4B3149FE76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1103312" y="20323"/>
            <a:ext cx="9524048" cy="1414755"/>
          </a:xfrm>
          <a:prstGeom prst="rect">
            <a:avLst/>
          </a:prstGeom>
        </p:spPr>
        <p:txBody>
          <a:bodyPr vert="horz" lIns="121920" tIns="60960" rIns="121920" bIns="60960" rtlCol="0" anchor="ctr" anchorCtr="0">
            <a:normAutofit fontScale="90000"/>
          </a:bodyPr>
          <a:lstStyle/>
          <a:p>
            <a:pPr algn="ctr" defTabSz="609585">
              <a:spcBef>
                <a:spcPct val="0"/>
              </a:spcBef>
            </a:pPr>
            <a:r>
              <a:rPr lang="en-US" sz="3733" b="1" dirty="0">
                <a:solidFill>
                  <a:srgbClr val="FF0000"/>
                </a:solidFill>
              </a:rPr>
              <a:t>TBDSM</a:t>
            </a:r>
            <a:r>
              <a:rPr lang="tr-TR" sz="3733" b="1" dirty="0">
                <a:solidFill>
                  <a:srgbClr val="FF0000"/>
                </a:solidFill>
              </a:rPr>
              <a:t>-TÜRKİYE BAĞIMSIZ DENETİM VE SÜRDÜRÜLEBİLİRLİK MERKEZİ - FAALİYETLERİ</a:t>
            </a:r>
            <a:endParaRPr lang="en-US" sz="3733" b="1" dirty="0">
              <a:solidFill>
                <a:srgbClr val="FF0000"/>
              </a:solidFill>
            </a:endParaRPr>
          </a:p>
        </p:txBody>
      </p:sp>
      <p:sp>
        <p:nvSpPr>
          <p:cNvPr id="119" name="Shape 119">
            <a:extLst>
              <a:ext uri="{FF2B5EF4-FFF2-40B4-BE49-F238E27FC236}">
                <a16:creationId xmlns:a16="http://schemas.microsoft.com/office/drawing/2014/main" id="{D43EB503-87A3-A166-21AD-BA803B67C7B3}"/>
              </a:ext>
            </a:extLst>
          </p:cNvPr>
          <p:cNvSpPr txBox="1"/>
          <p:nvPr/>
        </p:nvSpPr>
        <p:spPr>
          <a:xfrm>
            <a:off x="325120" y="1676401"/>
            <a:ext cx="11430000" cy="5161279"/>
          </a:xfrm>
          <a:prstGeom prst="rect">
            <a:avLst/>
          </a:prstGeom>
        </p:spPr>
        <p:txBody>
          <a:bodyPr vert="horz" lIns="121920" tIns="60960" rIns="121920" bIns="60960" rtlCol="0" anchorCtr="0">
            <a:normAutofit/>
          </a:bodyPr>
          <a:lstStyle/>
          <a:p>
            <a:pPr marL="457189" indent="-457189" defTabSz="609585">
              <a:lnSpc>
                <a:spcPct val="90000"/>
              </a:lnSpc>
              <a:spcBef>
                <a:spcPts val="1333"/>
              </a:spcBef>
              <a:buClr>
                <a:srgbClr val="EBEBEB">
                  <a:lumMod val="40000"/>
                  <a:lumOff val="60000"/>
                </a:srgbClr>
              </a:buClr>
              <a:buSzPct val="80000"/>
              <a:buFont typeface="Wingdings 3" charset="2"/>
              <a:buChar char=""/>
            </a:pPr>
            <a:endParaRPr lang="tr-TR" sz="1333" dirty="0">
              <a:solidFill>
                <a:prstClr val="black"/>
              </a:solidFill>
              <a:latin typeface="Century Gothic" panose="020B0502020202020204"/>
              <a:sym typeface="Nixie One"/>
            </a:endParaRPr>
          </a:p>
          <a:p>
            <a:pPr marL="457189" indent="-457189" defTabSz="609585">
              <a:lnSpc>
                <a:spcPct val="90000"/>
              </a:lnSpc>
              <a:spcBef>
                <a:spcPts val="1333"/>
              </a:spcBef>
              <a:buClr>
                <a:srgbClr val="EBEBEB">
                  <a:lumMod val="40000"/>
                  <a:lumOff val="60000"/>
                </a:srgbClr>
              </a:buClr>
              <a:buSzPct val="80000"/>
              <a:buFont typeface="Wingdings 3" charset="2"/>
              <a:buChar char=""/>
            </a:pPr>
            <a:endParaRPr lang="en-US" sz="1333" dirty="0">
              <a:solidFill>
                <a:prstClr val="black"/>
              </a:solidFill>
              <a:latin typeface="Century Gothic" panose="020B0502020202020204"/>
              <a:sym typeface="Nixie One"/>
            </a:endParaRPr>
          </a:p>
        </p:txBody>
      </p:sp>
      <p:sp>
        <p:nvSpPr>
          <p:cNvPr id="2" name="AutoShape 2" descr="TÜRMOB">
            <a:extLst>
              <a:ext uri="{FF2B5EF4-FFF2-40B4-BE49-F238E27FC236}">
                <a16:creationId xmlns:a16="http://schemas.microsoft.com/office/drawing/2014/main" id="{9B2A44B7-A101-A1A1-64A1-E3976DCF1A00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892800" y="2575035"/>
            <a:ext cx="406400" cy="10571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609585"/>
            <a:endParaRPr lang="tr-TR" sz="2400">
              <a:solidFill>
                <a:prstClr val="black"/>
              </a:solidFill>
              <a:latin typeface="Century Gothic" panose="020B0502020202020204"/>
            </a:endParaRPr>
          </a:p>
        </p:txBody>
      </p:sp>
      <p:sp>
        <p:nvSpPr>
          <p:cNvPr id="6" name="Metin kutusu 5">
            <a:extLst>
              <a:ext uri="{FF2B5EF4-FFF2-40B4-BE49-F238E27FC236}">
                <a16:creationId xmlns:a16="http://schemas.microsoft.com/office/drawing/2014/main" id="{6BC25F8F-0599-427B-03D4-E944F7635D7A}"/>
              </a:ext>
            </a:extLst>
          </p:cNvPr>
          <p:cNvSpPr txBox="1"/>
          <p:nvPr/>
        </p:nvSpPr>
        <p:spPr>
          <a:xfrm>
            <a:off x="1103312" y="1415824"/>
            <a:ext cx="10763568" cy="526297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80990" indent="-380990" defTabSz="609585">
              <a:buFont typeface="Wingdings" panose="05000000000000000000" pitchFamily="2" charset="2"/>
              <a:buChar char="Ø"/>
            </a:pPr>
            <a:r>
              <a:rPr lang="tr-TR" sz="2400" b="1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İLGİLİ KURULUŞLARA GÖRÜŞ VERMEYE BAŞLADIK</a:t>
            </a:r>
          </a:p>
          <a:p>
            <a:r>
              <a:rPr lang="tr-TR" sz="2400" b="1" dirty="0">
                <a:latin typeface="Calibri" panose="020F0502020204030204" pitchFamily="34" charset="0"/>
                <a:cs typeface="Calibri" panose="020F0502020204030204" pitchFamily="34" charset="0"/>
              </a:rPr>
              <a:t>	-KGK</a:t>
            </a:r>
          </a:p>
          <a:p>
            <a:r>
              <a:rPr lang="tr-TR" sz="2400" b="1" dirty="0">
                <a:latin typeface="Calibri" panose="020F0502020204030204" pitchFamily="34" charset="0"/>
                <a:cs typeface="Calibri" panose="020F0502020204030204" pitchFamily="34" charset="0"/>
              </a:rPr>
              <a:t>	-Ticaret Bakanlığı</a:t>
            </a:r>
            <a:endParaRPr lang="tr-TR" sz="2400" b="1" dirty="0">
              <a:solidFill>
                <a:prstClr val="black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80990" indent="-380990" defTabSz="609585">
              <a:buFont typeface="Wingdings" panose="05000000000000000000" pitchFamily="2" charset="2"/>
              <a:buChar char="Ø"/>
            </a:pPr>
            <a:r>
              <a:rPr lang="tr-TR" sz="2400" b="1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BAĞIMSIZ DENETİMİ VE DENETÇİYİ GELİŞTİRME FAALİYETLERİMİZ DEVAM EDİYOR</a:t>
            </a:r>
            <a:r>
              <a:rPr lang="tr-TR" sz="2400" b="1" dirty="0">
                <a:latin typeface="Calibri" panose="020F0502020204030204" pitchFamily="34" charset="0"/>
                <a:cs typeface="Calibri" panose="020F0502020204030204" pitchFamily="34" charset="0"/>
              </a:rPr>
              <a:t>	</a:t>
            </a:r>
          </a:p>
          <a:p>
            <a:pPr marL="380990" indent="-380990" defTabSz="609585">
              <a:buFont typeface="Wingdings" panose="05000000000000000000" pitchFamily="2" charset="2"/>
              <a:buChar char="Ø"/>
            </a:pPr>
            <a:r>
              <a:rPr lang="tr-TR" sz="2400" b="1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BAĞIMSIZ DENETİM SINAVLARI DEĞERLENDİRME RAPORU HAZIRLANDI VE TÜRMOB GENEL SEKRETERLİĞİ’NE SUNULDU </a:t>
            </a:r>
          </a:p>
          <a:p>
            <a:pPr marL="380990" indent="-380990" defTabSz="609585">
              <a:buFont typeface="Wingdings" panose="05000000000000000000" pitchFamily="2" charset="2"/>
              <a:buChar char="Ø"/>
            </a:pPr>
            <a:r>
              <a:rPr lang="tr-TR" sz="2400" b="1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MESLEK ODALARINDA BAĞIMSIZ DENETİM KOMİTELERİ KURULMASI VE İŞBİRLİĞİ ÇALIŞMALARIMIZ DEVAM EDİYOR </a:t>
            </a:r>
          </a:p>
          <a:p>
            <a:pPr marL="380990" indent="-380990" defTabSz="609585">
              <a:buFont typeface="Wingdings" panose="05000000000000000000" pitchFamily="2" charset="2"/>
              <a:buChar char="Ø"/>
            </a:pPr>
            <a:r>
              <a:rPr lang="tr-TR" sz="2400" b="1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İLGİLİ KURUM ve KURULUŞLARLA İŞBİRLİĞİ GELİŞTİRME FAALİYETLERİMİZ DEVAM EDİYOR</a:t>
            </a:r>
          </a:p>
          <a:p>
            <a:pPr marL="380990" indent="-380990" defTabSz="609585">
              <a:buFont typeface="Wingdings" panose="05000000000000000000" pitchFamily="2" charset="2"/>
              <a:buChar char="Ø"/>
            </a:pPr>
            <a:r>
              <a:rPr lang="tr-TR" sz="2400" b="1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SÜRDÜRÜLEBİLİRLİK EĞİTİMLERİ ÇALIŞMALARIMIZ DEVAM EDİYOR</a:t>
            </a:r>
          </a:p>
          <a:p>
            <a:pPr marL="380990" indent="-380990" defTabSz="609585">
              <a:buFont typeface="Wingdings" panose="05000000000000000000" pitchFamily="2" charset="2"/>
              <a:buChar char="Ø"/>
            </a:pPr>
            <a:r>
              <a:rPr lang="tr-TR" sz="2400" b="1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«SÜRDÜRÜLEBİLİRLİK ZİRVESİ» ÇALIŞMALARIMIZA BAŞLADIK  </a:t>
            </a:r>
          </a:p>
          <a:p>
            <a:pPr marL="380990" indent="-380990" defTabSz="609585">
              <a:buFont typeface="Wingdings" panose="05000000000000000000" pitchFamily="2" charset="2"/>
              <a:buChar char="Ø"/>
            </a:pPr>
            <a:endParaRPr lang="tr-TR" sz="2400" dirty="0">
              <a:solidFill>
                <a:prstClr val="black"/>
              </a:solidFill>
              <a:latin typeface="Century Gothic" panose="020B0502020202020204"/>
            </a:endParaRPr>
          </a:p>
        </p:txBody>
      </p:sp>
    </p:spTree>
    <p:extLst>
      <p:ext uri="{BB962C8B-B14F-4D97-AF65-F5344CB8AC3E}">
        <p14:creationId xmlns:p14="http://schemas.microsoft.com/office/powerpoint/2010/main" val="108967781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</p:sld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İyon">
  <a:themeElements>
    <a:clrScheme name="İyon">
      <a:dk1>
        <a:sysClr val="windowText" lastClr="000000"/>
      </a:dk1>
      <a:lt1>
        <a:sysClr val="window" lastClr="FFFFFF"/>
      </a:lt1>
      <a:dk2>
        <a:srgbClr val="1E5155"/>
      </a:dk2>
      <a:lt2>
        <a:srgbClr val="EBEBEB"/>
      </a:lt2>
      <a:accent1>
        <a:srgbClr val="B01513"/>
      </a:accent1>
      <a:accent2>
        <a:srgbClr val="EA6312"/>
      </a:accent2>
      <a:accent3>
        <a:srgbClr val="E6B729"/>
      </a:accent3>
      <a:accent4>
        <a:srgbClr val="6AAC90"/>
      </a:accent4>
      <a:accent5>
        <a:srgbClr val="54849A"/>
      </a:accent5>
      <a:accent6>
        <a:srgbClr val="9E5E9B"/>
      </a:accent6>
      <a:hlink>
        <a:srgbClr val="58C1BA"/>
      </a:hlink>
      <a:folHlink>
        <a:srgbClr val="9DFFCB"/>
      </a:folHlink>
    </a:clrScheme>
    <a:fontScheme name="İyon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İyon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hueMod val="88000"/>
                <a:satMod val="130000"/>
                <a:lumMod val="124000"/>
              </a:schemeClr>
            </a:gs>
            <a:gs pos="100000">
              <a:schemeClr val="phClr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108000"/>
                <a:satMod val="164000"/>
                <a:lumMod val="74000"/>
              </a:schemeClr>
              <a:schemeClr val="phClr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" id="{B8441ADB-2E43-4AF7-B97A-BD870242C6A8}" vid="{292E63A9-BB86-4E3D-B92A-7223C6510D2E}"/>
    </a:ext>
  </a:extLst>
</a:theme>
</file>

<file path=ppt/theme/theme3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1157</TotalTime>
  <Words>961</Words>
  <Application>Microsoft Office PowerPoint</Application>
  <PresentationFormat>Geniş ekran</PresentationFormat>
  <Paragraphs>105</Paragraphs>
  <Slides>15</Slides>
  <Notes>12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8</vt:i4>
      </vt:variant>
      <vt:variant>
        <vt:lpstr>Tema</vt:lpstr>
      </vt:variant>
      <vt:variant>
        <vt:i4>2</vt:i4>
      </vt:variant>
      <vt:variant>
        <vt:lpstr>Slayt Başlıkları</vt:lpstr>
      </vt:variant>
      <vt:variant>
        <vt:i4>15</vt:i4>
      </vt:variant>
    </vt:vector>
  </HeadingPairs>
  <TitlesOfParts>
    <vt:vector size="25" baseType="lpstr">
      <vt:lpstr>Arial</vt:lpstr>
      <vt:lpstr>Arial Black</vt:lpstr>
      <vt:lpstr>Calibri</vt:lpstr>
      <vt:lpstr>Calibri Light</vt:lpstr>
      <vt:lpstr>Century Gothic</vt:lpstr>
      <vt:lpstr>Times New Roman</vt:lpstr>
      <vt:lpstr>Wingdings</vt:lpstr>
      <vt:lpstr>Wingdings 3</vt:lpstr>
      <vt:lpstr>Office Teması</vt:lpstr>
      <vt:lpstr>İyon</vt:lpstr>
      <vt:lpstr> 18. Türkiye Muhasebe Standartları  Sempozyumu  TÜRMOB Bağımsız Denetim ve Sürdürülebilirlik Merkezi:  Finansal Şeffaflığa Katkı Çalışmaları </vt:lpstr>
      <vt:lpstr>TBDSM-TÜRKİYE BAĞIMSIZ DENETİM VE SÜRDÜRÜLEBİLİRLİK MERKEZİ-KURULUŞ</vt:lpstr>
      <vt:lpstr>TBDSM-TÜRKİYE BAĞIMSIZ DENETİM VE SÜRDÜRÜLEBİLİRLİK MERKEZİ - ÜYELER</vt:lpstr>
      <vt:lpstr>TÜRMOB BAĞIMSIZ DENETİM FAALİYETLERİ</vt:lpstr>
      <vt:lpstr>TBDSM-TÜRKİYE BAĞIMSIZ DENETİM VE SÜRDÜRÜLEBİLİRLİK MERKEZİ - FAALİYETLERİ</vt:lpstr>
      <vt:lpstr>TBDSM-TÜRKİYE BAĞIMSIZ DENETİM VE SÜRDÜRÜLEBİLİRLİK MERKEZİ - İŞ BÖLÜMÜ</vt:lpstr>
      <vt:lpstr>TBDSM-TÜRKİYE BAĞIMSIZ DENETİM VE SÜRDÜRÜLEBİLİRLİK MERKEZİ - FAALİYETLERİ</vt:lpstr>
      <vt:lpstr>TBDSM-TÜRKİYE BAĞIMSIZ DENETİM VE SÜRDÜRÜLEBİLİRLİK MERKEZİ - FAALİYETLERİ</vt:lpstr>
      <vt:lpstr>TBDSM-TÜRKİYE BAĞIMSIZ DENETİM VE SÜRDÜRÜLEBİLİRLİK MERKEZİ - FAALİYETLERİ</vt:lpstr>
      <vt:lpstr>TÜRMOB SÜRDÜRÜLEBİLİRLİK Websayfası</vt:lpstr>
      <vt:lpstr>TÜRMOB YEŞİL BECERİLER Projesi</vt:lpstr>
      <vt:lpstr>SÜRDÜRÜLEBİLİRLİK EĞİTİMİ Projesi</vt:lpstr>
      <vt:lpstr>TÜRMOB SÜRDÜRÜLEBİLİRLİK ZİRVESİ</vt:lpstr>
      <vt:lpstr>KOBİ'ler için SÜRDÜRÜLEBİLİR GEÇİŞE yönelik 5 ADIMLIK BAŞLANGIÇ REHBERİ</vt:lpstr>
      <vt:lpstr>PowerPoint Sunusu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TÜRMOB SÜRDÜRÜLEBİLİRLİK</dc:title>
  <dc:creator>SEHER GUNDOGDU</dc:creator>
  <cp:lastModifiedBy>Cemal İBİŞ</cp:lastModifiedBy>
  <cp:revision>11</cp:revision>
  <dcterms:created xsi:type="dcterms:W3CDTF">2024-01-09T06:56:58Z</dcterms:created>
  <dcterms:modified xsi:type="dcterms:W3CDTF">2024-03-06T07:48:25Z</dcterms:modified>
</cp:coreProperties>
</file>